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51" r:id="rId2"/>
    <p:sldMasterId id="2147483652" r:id="rId3"/>
    <p:sldMasterId id="2147483701" r:id="rId4"/>
  </p:sldMasterIdLst>
  <p:notesMasterIdLst>
    <p:notesMasterId r:id="rId26"/>
  </p:notesMasterIdLst>
  <p:handoutMasterIdLst>
    <p:handoutMasterId r:id="rId27"/>
  </p:handoutMasterIdLst>
  <p:sldIdLst>
    <p:sldId id="826" r:id="rId5"/>
    <p:sldId id="848" r:id="rId6"/>
    <p:sldId id="851" r:id="rId7"/>
    <p:sldId id="850" r:id="rId8"/>
    <p:sldId id="814" r:id="rId9"/>
    <p:sldId id="855" r:id="rId10"/>
    <p:sldId id="793" r:id="rId11"/>
    <p:sldId id="821" r:id="rId12"/>
    <p:sldId id="822" r:id="rId13"/>
    <p:sldId id="852" r:id="rId14"/>
    <p:sldId id="823" r:id="rId15"/>
    <p:sldId id="824" r:id="rId16"/>
    <p:sldId id="853" r:id="rId17"/>
    <p:sldId id="854" r:id="rId18"/>
    <p:sldId id="796" r:id="rId19"/>
    <p:sldId id="859" r:id="rId20"/>
    <p:sldId id="860" r:id="rId21"/>
    <p:sldId id="861" r:id="rId22"/>
    <p:sldId id="847" r:id="rId23"/>
    <p:sldId id="862" r:id="rId24"/>
    <p:sldId id="858" r:id="rId25"/>
  </p:sldIdLst>
  <p:sldSz cx="9144000" cy="6858000" type="screen4x3"/>
  <p:notesSz cx="9926638" cy="6797675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79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  <p15:guide id="3" orient="horz" pos="2141">
          <p15:clr>
            <a:srgbClr val="A4A3A4"/>
          </p15:clr>
        </p15:guide>
        <p15:guide id="4" pos="312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409E"/>
    <a:srgbClr val="FF9933"/>
    <a:srgbClr val="0033CC"/>
    <a:srgbClr val="FF6600"/>
    <a:srgbClr val="000000"/>
    <a:srgbClr val="009900"/>
    <a:srgbClr val="B2B2B2"/>
    <a:srgbClr val="FF0000"/>
    <a:srgbClr val="FFFFFF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B1032C-EA38-4F05-BA0D-38AFFFC7BED3}" styleName="Stijl, licht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E171933-4619-4E11-9A3F-F7608DF75F80}" styleName="Stijl, gemiddeld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DA37D80-6434-44D0-A028-1B22A696006F}" styleName="Stijl, licht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69" autoAdjust="0"/>
    <p:restoredTop sz="94434" autoAdjust="0"/>
  </p:normalViewPr>
  <p:slideViewPr>
    <p:cSldViewPr>
      <p:cViewPr>
        <p:scale>
          <a:sx n="66" d="100"/>
          <a:sy n="66" d="100"/>
        </p:scale>
        <p:origin x="1410" y="162"/>
      </p:cViewPr>
      <p:guideLst>
        <p:guide orient="horz" pos="2160"/>
        <p:guide pos="2880"/>
        <p:guide orient="horz" pos="279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3774"/>
    </p:cViewPr>
  </p:sorterViewPr>
  <p:notesViewPr>
    <p:cSldViewPr>
      <p:cViewPr varScale="1">
        <p:scale>
          <a:sx n="76" d="100"/>
          <a:sy n="76" d="100"/>
        </p:scale>
        <p:origin x="-2124" y="-108"/>
      </p:cViewPr>
      <p:guideLst>
        <p:guide orient="horz" pos="3126"/>
        <p:guide pos="2141"/>
        <p:guide orient="horz" pos="2141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300307" cy="34026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5471" tIns="47735" rIns="95471" bIns="47735" numCol="1" anchor="t" anchorCtr="0" compatLnSpc="1">
            <a:prstTxWarp prst="textNoShape">
              <a:avLst/>
            </a:prstTxWarp>
          </a:bodyPr>
          <a:lstStyle>
            <a:lvl1pPr defTabSz="955731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4014" y="0"/>
            <a:ext cx="4300307" cy="34026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5471" tIns="47735" rIns="95471" bIns="47735" numCol="1" anchor="t" anchorCtr="0" compatLnSpc="1">
            <a:prstTxWarp prst="textNoShape">
              <a:avLst/>
            </a:prstTxWarp>
          </a:bodyPr>
          <a:lstStyle>
            <a:lvl1pPr algn="r" defTabSz="955731">
              <a:defRPr sz="1300"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nl-NL"/>
              <a:t>8-3-2013</a:t>
            </a:r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6309564"/>
            <a:ext cx="4300307" cy="487024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5471" tIns="47735" rIns="95471" bIns="47735" numCol="1" anchor="b" anchorCtr="0" compatLnSpc="1">
            <a:prstTxWarp prst="textNoShape">
              <a:avLst/>
            </a:prstTxWarp>
          </a:bodyPr>
          <a:lstStyle>
            <a:lvl1pPr defTabSz="955731">
              <a:defRPr sz="1100" smtClean="0">
                <a:latin typeface="Gill Sans MT" pitchFamily="34" charset="0"/>
              </a:defRPr>
            </a:lvl1pPr>
          </a:lstStyle>
          <a:p>
            <a:pPr>
              <a:defRPr/>
            </a:pPr>
            <a:r>
              <a:rPr lang="nl-NL" smtClean="0"/>
              <a:t>Region of Smart Factories</a:t>
            </a:r>
            <a:endParaRPr lang="nl-NL"/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4014" y="6456324"/>
            <a:ext cx="4300307" cy="340264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5471" tIns="47735" rIns="95471" bIns="47735" numCol="1" anchor="b" anchorCtr="0" compatLnSpc="1">
            <a:prstTxWarp prst="textNoShape">
              <a:avLst/>
            </a:prstTxWarp>
          </a:bodyPr>
          <a:lstStyle>
            <a:lvl1pPr algn="r" defTabSz="955731">
              <a:defRPr sz="1200">
                <a:latin typeface="Gill Sans MT" pitchFamily="34" charset="0"/>
              </a:defRPr>
            </a:lvl1pPr>
          </a:lstStyle>
          <a:p>
            <a:pPr>
              <a:defRPr/>
            </a:pPr>
            <a:fld id="{366E9539-912A-4586-88F2-67D973304946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08867066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300307" cy="34026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5471" tIns="47735" rIns="95471" bIns="47735" numCol="1" anchor="t" anchorCtr="0" compatLnSpc="1">
            <a:prstTxWarp prst="textNoShape">
              <a:avLst/>
            </a:prstTxWarp>
          </a:bodyPr>
          <a:lstStyle>
            <a:lvl1pPr defTabSz="955731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4014" y="0"/>
            <a:ext cx="4300307" cy="34026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5471" tIns="47735" rIns="95471" bIns="47735" numCol="1" anchor="t" anchorCtr="0" compatLnSpc="1">
            <a:prstTxWarp prst="textNoShape">
              <a:avLst/>
            </a:prstTxWarp>
          </a:bodyPr>
          <a:lstStyle>
            <a:lvl1pPr algn="r" defTabSz="955731">
              <a:defRPr sz="1300"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nl-NL"/>
              <a:t>8-3-2013</a:t>
            </a:r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65488" y="509588"/>
            <a:ext cx="3398837" cy="25479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2201" y="3228705"/>
            <a:ext cx="7942238" cy="305911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5471" tIns="47735" rIns="95471" bIns="4773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noProof="0" smtClean="0"/>
              <a:t>Klik om de opmaakprofielen van de modeltekst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6456324"/>
            <a:ext cx="4300307" cy="340264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5471" tIns="47735" rIns="95471" bIns="47735" numCol="1" anchor="b" anchorCtr="0" compatLnSpc="1">
            <a:prstTxWarp prst="textNoShape">
              <a:avLst/>
            </a:prstTxWarp>
          </a:bodyPr>
          <a:lstStyle>
            <a:lvl1pPr defTabSz="955731">
              <a:defRPr sz="1300"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nl-NL" smtClean="0"/>
              <a:t>Region of Smart Factories</a:t>
            </a:r>
            <a:endParaRPr lang="nl-NL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4014" y="6456324"/>
            <a:ext cx="4300307" cy="340264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5471" tIns="47735" rIns="95471" bIns="47735" numCol="1" anchor="b" anchorCtr="0" compatLnSpc="1">
            <a:prstTxWarp prst="textNoShape">
              <a:avLst/>
            </a:prstTxWarp>
          </a:bodyPr>
          <a:lstStyle>
            <a:lvl1pPr algn="r" defTabSz="955731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fld id="{77482934-E51B-4FB3-B1CD-9855F785C08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33520899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8-3-2013</a:t>
            </a: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Region of Smart Factories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482934-E51B-4FB3-B1CD-9855F785C08A}" type="slidenum">
              <a:rPr lang="nl-NL" smtClean="0"/>
              <a:pPr>
                <a:defRPr/>
              </a:pPr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24699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smtClean="0"/>
              <a:t>Klik om het opmaakprofiel van de modelondertitel te bewerken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Titel en 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79838" y="274638"/>
            <a:ext cx="4906962" cy="77787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abel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nl-NL" noProof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0FCE4C-C825-443E-A54C-20A161A4CC29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7CC3E3-3FEB-4347-8A17-ABF42BD0B4B8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B59EB-0946-4220-8674-52EC7E76C86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79A0FD-5500-4993-9C72-137B8F36A75B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392113" y="1714500"/>
            <a:ext cx="4103687" cy="4381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714500"/>
            <a:ext cx="4103688" cy="4381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1C25B2-2157-4F8F-86C0-ADF1D0D70EC4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0EA47E-1BF7-490B-9EC9-6B57EC4C452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F6EA12-D1A6-424F-A2ED-0A6414EB7E90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Klik om de stijl te bewerken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40683C-2CE3-4F4B-AC6E-EBB1FBC3235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DF8E48-1844-4028-9AB5-E0BDE869330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D34142-E5C5-434E-AF62-AC9E1415B45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0747D0-330B-4971-AB32-F5E761251D1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62738" y="565150"/>
            <a:ext cx="2089150" cy="5530850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392113" y="565150"/>
            <a:ext cx="6118225" cy="5530850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33FED5-A18B-4993-9058-BC223171C58F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8E3F43-F1AA-498E-9AE6-2F8C1F9BCD17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5A61D6-5EEB-4CB8-B79A-46B5499246AF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B42CCA-D3F2-4603-9C27-A5356EBC6A53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392113" y="1714500"/>
            <a:ext cx="4103687" cy="4381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714500"/>
            <a:ext cx="4103688" cy="4381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F12BF7-90D9-477C-9F58-EF4F3E46387C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7D3354-5F97-41CD-8977-C6AE3D28365B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B2ADFE-5CC5-40E7-ACDC-A8BC2C1C6B5E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2AEE62-DCEC-4ADB-A591-1AFB56F7A44D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1BFE67-DD33-4688-99FF-EBC54C7FC8C9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53086F-F172-4672-999D-C4DF135BCB35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F7B751-C77A-4FD4-BCFF-C248A229DA0C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62738" y="565150"/>
            <a:ext cx="2089150" cy="5530850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392113" y="565150"/>
            <a:ext cx="6118225" cy="5530850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3DE7D0-7D2F-42AF-B93C-CEA8EC78C555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ags" Target="../tags/tag1.xml"/><Relationship Id="rId18" Type="http://schemas.openxmlformats.org/officeDocument/2006/relationships/tags" Target="../tags/tag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17" Type="http://schemas.openxmlformats.org/officeDocument/2006/relationships/tags" Target="../tags/tag5.xml"/><Relationship Id="rId2" Type="http://schemas.openxmlformats.org/officeDocument/2006/relationships/slideLayout" Target="../slideLayouts/slideLayout15.xml"/><Relationship Id="rId16" Type="http://schemas.openxmlformats.org/officeDocument/2006/relationships/tags" Target="../tags/tag4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23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ags" Target="../tags/tag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ags" Target="../tags/tag7.xml"/><Relationship Id="rId18" Type="http://schemas.openxmlformats.org/officeDocument/2006/relationships/tags" Target="../tags/tag1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17" Type="http://schemas.openxmlformats.org/officeDocument/2006/relationships/tags" Target="../tags/tag11.xml"/><Relationship Id="rId2" Type="http://schemas.openxmlformats.org/officeDocument/2006/relationships/slideLayout" Target="../slideLayouts/slideLayout26.xml"/><Relationship Id="rId16" Type="http://schemas.openxmlformats.org/officeDocument/2006/relationships/tags" Target="../tags/tag10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tags" Target="../tags/tag9.xml"/><Relationship Id="rId10" Type="http://schemas.openxmlformats.org/officeDocument/2006/relationships/slideLayout" Target="../slideLayouts/slideLayout34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ags" Target="../tags/tag8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4"/>
          <p:cNvSpPr>
            <a:spLocks noChangeArrowheads="1"/>
          </p:cNvSpPr>
          <p:nvPr/>
        </p:nvSpPr>
        <p:spPr bwMode="auto">
          <a:xfrm>
            <a:off x="0" y="0"/>
            <a:ext cx="9144000" cy="1196975"/>
          </a:xfrm>
          <a:prstGeom prst="rect">
            <a:avLst/>
          </a:prstGeom>
          <a:solidFill>
            <a:srgbClr val="FF3300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nl-NL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79838" y="274638"/>
            <a:ext cx="4906962" cy="777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het opmaakprofiel te bewerken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5" r:id="rId2"/>
    <p:sldLayoutId id="2147483674" r:id="rId3"/>
    <p:sldLayoutId id="2147483673" r:id="rId4"/>
    <p:sldLayoutId id="2147483672" r:id="rId5"/>
    <p:sldLayoutId id="2147483671" r:id="rId6"/>
    <p:sldLayoutId id="2147483670" r:id="rId7"/>
    <p:sldLayoutId id="2147483669" r:id="rId8"/>
    <p:sldLayoutId id="2147483668" r:id="rId9"/>
    <p:sldLayoutId id="2147483667" r:id="rId10"/>
    <p:sldLayoutId id="2147483666" r:id="rId11"/>
    <p:sldLayoutId id="2147483665" r:id="rId12"/>
    <p:sldLayoutId id="2147483688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Gill Sans MT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Gill Sans MT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Gill Sans MT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Gill Sans MT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Gill Sans MT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000" b="1">
          <a:solidFill>
            <a:schemeClr val="accent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000" b="1">
          <a:solidFill>
            <a:schemeClr val="accent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000" b="1">
          <a:solidFill>
            <a:schemeClr val="accent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000" b="1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Gill Sans MT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Gill Sans MT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Gill Sans MT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Gill Sans MT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Gill Sans MT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399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399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399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399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6" descr="PHLRTR2_CO"/>
          <p:cNvPicPr>
            <a:picLocks noChangeArrowheads="1"/>
          </p:cNvPicPr>
          <p:nvPr>
            <p:custDataLst>
              <p:tags r:id="rId13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" y="812800"/>
            <a:ext cx="5721350" cy="159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4"/>
          <p:cNvSpPr>
            <a:spLocks noGrp="1" noChangeArrowheads="1"/>
          </p:cNvSpPr>
          <p:nvPr>
            <p:ph type="title"/>
            <p:custDataLst>
              <p:tags r:id="rId14"/>
            </p:custDataLst>
          </p:nvPr>
        </p:nvSpPr>
        <p:spPr bwMode="auto">
          <a:xfrm>
            <a:off x="392113" y="565150"/>
            <a:ext cx="83597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364" name="Rectangle 7"/>
          <p:cNvSpPr>
            <a:spLocks noGrp="1" noChangeArrowheads="1"/>
          </p:cNvSpPr>
          <p:nvPr>
            <p:ph type="body" idx="1"/>
            <p:custDataLst>
              <p:tags r:id="rId15"/>
            </p:custDataLst>
          </p:nvPr>
        </p:nvSpPr>
        <p:spPr bwMode="auto">
          <a:xfrm>
            <a:off x="392113" y="1714500"/>
            <a:ext cx="8359775" cy="438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" name="Rectangle 10" hidden="1"/>
          <p:cNvSpPr>
            <a:spLocks noGrp="1" noChangeArrowheads="1"/>
          </p:cNvSpPr>
          <p:nvPr>
            <p:ph type="ftr" sz="quarter" idx="3"/>
            <p:custDataLst>
              <p:tags r:id="rId16"/>
            </p:custDataLst>
          </p:nvPr>
        </p:nvSpPr>
        <p:spPr bwMode="auto">
          <a:xfrm>
            <a:off x="2032000" y="6578600"/>
            <a:ext cx="5080000" cy="152400"/>
          </a:xfrm>
          <a:prstGeom prst="rect">
            <a:avLst/>
          </a:prstGeom>
          <a:ln w="0"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100000"/>
              </a:lnSpc>
              <a:spcBef>
                <a:spcPct val="0"/>
              </a:spcBef>
              <a:defRPr sz="800" noProof="1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11" hidden="1"/>
          <p:cNvSpPr>
            <a:spLocks noGrp="1" noChangeArrowheads="1"/>
          </p:cNvSpPr>
          <p:nvPr>
            <p:ph type="dt" sz="quarter" idx="2"/>
            <p:custDataLst>
              <p:tags r:id="rId17"/>
            </p:custDataLst>
          </p:nvPr>
        </p:nvSpPr>
        <p:spPr bwMode="auto">
          <a:xfrm>
            <a:off x="800100" y="5715000"/>
            <a:ext cx="7543800" cy="304800"/>
          </a:xfrm>
          <a:prstGeom prst="rect">
            <a:avLst/>
          </a:prstGeom>
          <a:ln w="0"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900" noProof="1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3" name="Rectangle 7" hidden="1"/>
          <p:cNvSpPr>
            <a:spLocks noGrp="1" noChangeArrowheads="1"/>
          </p:cNvSpPr>
          <p:nvPr>
            <p:ph type="sldNum" sz="quarter" idx="4"/>
            <p:custDataLst>
              <p:tags r:id="rId18"/>
            </p:custDataLst>
          </p:nvPr>
        </p:nvSpPr>
        <p:spPr bwMode="auto">
          <a:xfrm>
            <a:off x="8578850" y="6578600"/>
            <a:ext cx="317500" cy="152400"/>
          </a:xfrm>
          <a:prstGeom prst="rect">
            <a:avLst/>
          </a:prstGeom>
          <a:ln w="0"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noProof="1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24972F5C-A1D8-43E9-AE04-D1659DC10B21}" type="slidenum">
              <a:rPr/>
              <a:pPr>
                <a:defRPr/>
              </a:pPr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000000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000000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000000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000000"/>
          </a:solidFill>
          <a:latin typeface="Arial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000000"/>
          </a:solidFill>
          <a:latin typeface="Arial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000000"/>
          </a:solidFill>
          <a:latin typeface="Arial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000000"/>
          </a:solidFill>
          <a:latin typeface="Arial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000000"/>
          </a:solidFill>
          <a:latin typeface="Arial" pitchFamily="34" charset="0"/>
        </a:defRPr>
      </a:lvl9pPr>
    </p:titleStyle>
    <p:bodyStyle>
      <a:lvl1pPr marL="254000" indent="-254000" algn="l" rtl="0" eaLnBrk="0" fontAlgn="base" hangingPunct="0">
        <a:lnSpc>
          <a:spcPct val="105000"/>
        </a:lnSpc>
        <a:spcBef>
          <a:spcPct val="20000"/>
        </a:spcBef>
        <a:spcAft>
          <a:spcPct val="0"/>
        </a:spcAft>
        <a:buSzPct val="100000"/>
        <a:buChar char="•"/>
        <a:defRPr sz="2000">
          <a:solidFill>
            <a:srgbClr val="000000"/>
          </a:solidFill>
          <a:latin typeface="+mn-lt"/>
          <a:ea typeface="+mn-ea"/>
          <a:cs typeface="+mn-cs"/>
        </a:defRPr>
      </a:lvl1pPr>
      <a:lvl2pPr marL="711200" indent="-254000" algn="l" rtl="0" eaLnBrk="0" fontAlgn="base" hangingPunct="0">
        <a:lnSpc>
          <a:spcPct val="105000"/>
        </a:lnSpc>
        <a:spcBef>
          <a:spcPct val="20000"/>
        </a:spcBef>
        <a:spcAft>
          <a:spcPct val="0"/>
        </a:spcAft>
        <a:buSzPct val="100000"/>
        <a:buChar char="–"/>
        <a:defRPr sz="2000">
          <a:solidFill>
            <a:srgbClr val="000000"/>
          </a:solidFill>
          <a:latin typeface="+mn-lt"/>
        </a:defRPr>
      </a:lvl2pPr>
      <a:lvl3pPr marL="1168400" indent="-254000" algn="l" rtl="0" eaLnBrk="0" fontAlgn="base" hangingPunct="0">
        <a:lnSpc>
          <a:spcPct val="105000"/>
        </a:lnSpc>
        <a:spcBef>
          <a:spcPct val="20000"/>
        </a:spcBef>
        <a:spcAft>
          <a:spcPct val="0"/>
        </a:spcAft>
        <a:buSzPct val="100000"/>
        <a:buChar char="•"/>
        <a:defRPr>
          <a:solidFill>
            <a:srgbClr val="000000"/>
          </a:solidFill>
          <a:latin typeface="+mn-lt"/>
        </a:defRPr>
      </a:lvl3pPr>
      <a:lvl4pPr marL="1625600" indent="-254000" algn="l" rtl="0" eaLnBrk="0" fontAlgn="base" hangingPunct="0">
        <a:lnSpc>
          <a:spcPct val="105000"/>
        </a:lnSpc>
        <a:spcBef>
          <a:spcPct val="20000"/>
        </a:spcBef>
        <a:spcAft>
          <a:spcPct val="0"/>
        </a:spcAft>
        <a:buSzPct val="100000"/>
        <a:buChar char="–"/>
        <a:defRPr sz="1600">
          <a:solidFill>
            <a:srgbClr val="000000"/>
          </a:solidFill>
          <a:latin typeface="+mn-lt"/>
        </a:defRPr>
      </a:lvl4pPr>
      <a:lvl5pPr marL="2082800" indent="-254000" algn="l" rtl="0" eaLnBrk="0" fontAlgn="base" hangingPunct="0">
        <a:lnSpc>
          <a:spcPct val="105000"/>
        </a:lnSpc>
        <a:spcBef>
          <a:spcPct val="20000"/>
        </a:spcBef>
        <a:spcAft>
          <a:spcPct val="0"/>
        </a:spcAft>
        <a:buSzPct val="100000"/>
        <a:buChar char="–"/>
        <a:defRPr sz="1600">
          <a:solidFill>
            <a:srgbClr val="000000"/>
          </a:solidFill>
          <a:latin typeface="+mn-lt"/>
        </a:defRPr>
      </a:lvl5pPr>
      <a:lvl6pPr marL="2540000" indent="-254000" algn="l" rtl="0" eaLnBrk="0" fontAlgn="base" hangingPunct="0">
        <a:lnSpc>
          <a:spcPct val="105000"/>
        </a:lnSpc>
        <a:spcBef>
          <a:spcPct val="20000"/>
        </a:spcBef>
        <a:spcAft>
          <a:spcPct val="0"/>
        </a:spcAft>
        <a:buSzPct val="100000"/>
        <a:buChar char="–"/>
        <a:defRPr sz="1600">
          <a:solidFill>
            <a:srgbClr val="000000"/>
          </a:solidFill>
          <a:latin typeface="+mn-lt"/>
        </a:defRPr>
      </a:lvl6pPr>
      <a:lvl7pPr marL="2997200" indent="-254000" algn="l" rtl="0" eaLnBrk="0" fontAlgn="base" hangingPunct="0">
        <a:lnSpc>
          <a:spcPct val="105000"/>
        </a:lnSpc>
        <a:spcBef>
          <a:spcPct val="20000"/>
        </a:spcBef>
        <a:spcAft>
          <a:spcPct val="0"/>
        </a:spcAft>
        <a:buSzPct val="100000"/>
        <a:buChar char="–"/>
        <a:defRPr sz="1600">
          <a:solidFill>
            <a:srgbClr val="000000"/>
          </a:solidFill>
          <a:latin typeface="+mn-lt"/>
        </a:defRPr>
      </a:lvl7pPr>
      <a:lvl8pPr marL="3454400" indent="-254000" algn="l" rtl="0" eaLnBrk="0" fontAlgn="base" hangingPunct="0">
        <a:lnSpc>
          <a:spcPct val="105000"/>
        </a:lnSpc>
        <a:spcBef>
          <a:spcPct val="20000"/>
        </a:spcBef>
        <a:spcAft>
          <a:spcPct val="0"/>
        </a:spcAft>
        <a:buSzPct val="100000"/>
        <a:buChar char="–"/>
        <a:defRPr sz="1600">
          <a:solidFill>
            <a:srgbClr val="000000"/>
          </a:solidFill>
          <a:latin typeface="+mn-lt"/>
        </a:defRPr>
      </a:lvl8pPr>
      <a:lvl9pPr marL="3911600" indent="-254000" algn="l" rtl="0" eaLnBrk="0" fontAlgn="base" hangingPunct="0">
        <a:lnSpc>
          <a:spcPct val="105000"/>
        </a:lnSpc>
        <a:spcBef>
          <a:spcPct val="20000"/>
        </a:spcBef>
        <a:spcAft>
          <a:spcPct val="0"/>
        </a:spcAft>
        <a:buSzPct val="100000"/>
        <a:buChar char="–"/>
        <a:defRPr sz="1600">
          <a:solidFill>
            <a:srgbClr val="000000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SHLBG2C_CO"/>
          <p:cNvPicPr>
            <a:picLocks noChangeArrowheads="1"/>
          </p:cNvPicPr>
          <p:nvPr>
            <p:custDataLst>
              <p:tags r:id="rId13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3" descr="PHSMTR2_CO"/>
          <p:cNvPicPr>
            <a:picLocks noChangeArrowheads="1"/>
          </p:cNvPicPr>
          <p:nvPr>
            <p:custDataLst>
              <p:tags r:id="rId14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130175"/>
            <a:ext cx="9906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Text Box 6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47650" y="6578600"/>
            <a:ext cx="1841500" cy="15240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>
              <a:defRPr/>
            </a:pPr>
            <a:endParaRPr lang="en-US" noProof="1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2" name="Text Box 8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2032000" y="6608763"/>
            <a:ext cx="5080000" cy="122237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algn="ctr">
              <a:defRPr/>
            </a:pPr>
            <a:endParaRPr lang="en-US" sz="800" noProof="1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7654" name="Rectangle 4"/>
          <p:cNvSpPr>
            <a:spLocks noGrp="1" noChangeArrowheads="1"/>
          </p:cNvSpPr>
          <p:nvPr>
            <p:ph type="title"/>
            <p:custDataLst>
              <p:tags r:id="rId17"/>
            </p:custDataLst>
          </p:nvPr>
        </p:nvSpPr>
        <p:spPr bwMode="auto">
          <a:xfrm>
            <a:off x="392113" y="565150"/>
            <a:ext cx="83597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body" idx="1"/>
            <p:custDataLst>
              <p:tags r:id="rId18"/>
            </p:custDataLst>
          </p:nvPr>
        </p:nvSpPr>
        <p:spPr bwMode="auto">
          <a:xfrm>
            <a:off x="392113" y="1714500"/>
            <a:ext cx="8359775" cy="438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4"/>
          </p:nvPr>
        </p:nvSpPr>
        <p:spPr bwMode="auto">
          <a:xfrm>
            <a:off x="8578850" y="6578600"/>
            <a:ext cx="317500" cy="152400"/>
          </a:xfrm>
          <a:prstGeom prst="rect">
            <a:avLst/>
          </a:prstGeom>
          <a:ln w="0"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noProof="1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4EAD1C12-3431-4F3C-A52F-CE68D8762B6F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800100" y="5715000"/>
            <a:ext cx="7543800" cy="304800"/>
          </a:xfrm>
          <a:prstGeom prst="rect">
            <a:avLst/>
          </a:prstGeom>
          <a:ln w="0"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900" noProof="1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6" r:id="rId2"/>
    <p:sldLayoutId id="2147483685" r:id="rId3"/>
    <p:sldLayoutId id="2147483684" r:id="rId4"/>
    <p:sldLayoutId id="2147483683" r:id="rId5"/>
    <p:sldLayoutId id="2147483682" r:id="rId6"/>
    <p:sldLayoutId id="2147483681" r:id="rId7"/>
    <p:sldLayoutId id="2147483680" r:id="rId8"/>
    <p:sldLayoutId id="2147483679" r:id="rId9"/>
    <p:sldLayoutId id="2147483678" r:id="rId10"/>
    <p:sldLayoutId id="2147483677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000000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000000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000000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000000"/>
          </a:solidFill>
          <a:latin typeface="Arial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000000"/>
          </a:solidFill>
          <a:latin typeface="Arial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000000"/>
          </a:solidFill>
          <a:latin typeface="Arial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000000"/>
          </a:solidFill>
          <a:latin typeface="Arial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000000"/>
          </a:solidFill>
          <a:latin typeface="Arial" pitchFamily="34" charset="0"/>
        </a:defRPr>
      </a:lvl9pPr>
    </p:titleStyle>
    <p:bodyStyle>
      <a:lvl1pPr marL="254000" indent="-254000" algn="l" rtl="0" eaLnBrk="0" fontAlgn="base" hangingPunct="0">
        <a:lnSpc>
          <a:spcPct val="105000"/>
        </a:lnSpc>
        <a:spcBef>
          <a:spcPct val="20000"/>
        </a:spcBef>
        <a:spcAft>
          <a:spcPct val="0"/>
        </a:spcAft>
        <a:buSzPct val="100000"/>
        <a:buChar char="•"/>
        <a:defRPr sz="2000">
          <a:solidFill>
            <a:srgbClr val="000000"/>
          </a:solidFill>
          <a:latin typeface="+mn-lt"/>
          <a:ea typeface="+mn-ea"/>
          <a:cs typeface="+mn-cs"/>
        </a:defRPr>
      </a:lvl1pPr>
      <a:lvl2pPr marL="711200" indent="-254000" algn="l" rtl="0" eaLnBrk="0" fontAlgn="base" hangingPunct="0">
        <a:lnSpc>
          <a:spcPct val="105000"/>
        </a:lnSpc>
        <a:spcBef>
          <a:spcPct val="20000"/>
        </a:spcBef>
        <a:spcAft>
          <a:spcPct val="0"/>
        </a:spcAft>
        <a:buSzPct val="100000"/>
        <a:buChar char="–"/>
        <a:defRPr sz="2000">
          <a:solidFill>
            <a:srgbClr val="000000"/>
          </a:solidFill>
          <a:latin typeface="+mn-lt"/>
        </a:defRPr>
      </a:lvl2pPr>
      <a:lvl3pPr marL="1168400" indent="-254000" algn="l" rtl="0" eaLnBrk="0" fontAlgn="base" hangingPunct="0">
        <a:lnSpc>
          <a:spcPct val="105000"/>
        </a:lnSpc>
        <a:spcBef>
          <a:spcPct val="20000"/>
        </a:spcBef>
        <a:spcAft>
          <a:spcPct val="0"/>
        </a:spcAft>
        <a:buSzPct val="100000"/>
        <a:buChar char="•"/>
        <a:defRPr>
          <a:solidFill>
            <a:srgbClr val="000000"/>
          </a:solidFill>
          <a:latin typeface="+mn-lt"/>
        </a:defRPr>
      </a:lvl3pPr>
      <a:lvl4pPr marL="1625600" indent="-254000" algn="l" rtl="0" eaLnBrk="0" fontAlgn="base" hangingPunct="0">
        <a:lnSpc>
          <a:spcPct val="105000"/>
        </a:lnSpc>
        <a:spcBef>
          <a:spcPct val="20000"/>
        </a:spcBef>
        <a:spcAft>
          <a:spcPct val="0"/>
        </a:spcAft>
        <a:buSzPct val="100000"/>
        <a:buChar char="–"/>
        <a:defRPr sz="1600">
          <a:solidFill>
            <a:srgbClr val="000000"/>
          </a:solidFill>
          <a:latin typeface="+mn-lt"/>
        </a:defRPr>
      </a:lvl4pPr>
      <a:lvl5pPr marL="2082800" indent="-254000" algn="l" rtl="0" eaLnBrk="0" fontAlgn="base" hangingPunct="0">
        <a:lnSpc>
          <a:spcPct val="105000"/>
        </a:lnSpc>
        <a:spcBef>
          <a:spcPct val="20000"/>
        </a:spcBef>
        <a:spcAft>
          <a:spcPct val="0"/>
        </a:spcAft>
        <a:buSzPct val="100000"/>
        <a:buChar char="–"/>
        <a:defRPr sz="1600">
          <a:solidFill>
            <a:srgbClr val="000000"/>
          </a:solidFill>
          <a:latin typeface="+mn-lt"/>
        </a:defRPr>
      </a:lvl5pPr>
      <a:lvl6pPr marL="2540000" indent="-254000" algn="l" rtl="0" eaLnBrk="0" fontAlgn="base" hangingPunct="0">
        <a:lnSpc>
          <a:spcPct val="105000"/>
        </a:lnSpc>
        <a:spcBef>
          <a:spcPct val="20000"/>
        </a:spcBef>
        <a:spcAft>
          <a:spcPct val="0"/>
        </a:spcAft>
        <a:buSzPct val="100000"/>
        <a:buChar char="–"/>
        <a:defRPr sz="1600">
          <a:solidFill>
            <a:srgbClr val="000000"/>
          </a:solidFill>
          <a:latin typeface="+mn-lt"/>
        </a:defRPr>
      </a:lvl6pPr>
      <a:lvl7pPr marL="2997200" indent="-254000" algn="l" rtl="0" eaLnBrk="0" fontAlgn="base" hangingPunct="0">
        <a:lnSpc>
          <a:spcPct val="105000"/>
        </a:lnSpc>
        <a:spcBef>
          <a:spcPct val="20000"/>
        </a:spcBef>
        <a:spcAft>
          <a:spcPct val="0"/>
        </a:spcAft>
        <a:buSzPct val="100000"/>
        <a:buChar char="–"/>
        <a:defRPr sz="1600">
          <a:solidFill>
            <a:srgbClr val="000000"/>
          </a:solidFill>
          <a:latin typeface="+mn-lt"/>
        </a:defRPr>
      </a:lvl7pPr>
      <a:lvl8pPr marL="3454400" indent="-254000" algn="l" rtl="0" eaLnBrk="0" fontAlgn="base" hangingPunct="0">
        <a:lnSpc>
          <a:spcPct val="105000"/>
        </a:lnSpc>
        <a:spcBef>
          <a:spcPct val="20000"/>
        </a:spcBef>
        <a:spcAft>
          <a:spcPct val="0"/>
        </a:spcAft>
        <a:buSzPct val="100000"/>
        <a:buChar char="–"/>
        <a:defRPr sz="1600">
          <a:solidFill>
            <a:srgbClr val="000000"/>
          </a:solidFill>
          <a:latin typeface="+mn-lt"/>
        </a:defRPr>
      </a:lvl8pPr>
      <a:lvl9pPr marL="3911600" indent="-254000" algn="l" rtl="0" eaLnBrk="0" fontAlgn="base" hangingPunct="0">
        <a:lnSpc>
          <a:spcPct val="105000"/>
        </a:lnSpc>
        <a:spcBef>
          <a:spcPct val="20000"/>
        </a:spcBef>
        <a:spcAft>
          <a:spcPct val="0"/>
        </a:spcAft>
        <a:buSzPct val="100000"/>
        <a:buChar char="–"/>
        <a:defRPr sz="1600">
          <a:solidFill>
            <a:srgbClr val="000000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 descr="SI ppt_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27499"/>
            <a:ext cx="9144000" cy="438912"/>
          </a:xfrm>
          <a:prstGeom prst="rect">
            <a:avLst/>
          </a:prstGeom>
        </p:spPr>
      </p:pic>
      <p:sp>
        <p:nvSpPr>
          <p:cNvPr id="3" name="Tekstvak 2"/>
          <p:cNvSpPr txBox="1"/>
          <p:nvPr userDrawn="1"/>
        </p:nvSpPr>
        <p:spPr>
          <a:xfrm>
            <a:off x="8415980" y="6539987"/>
            <a:ext cx="41265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457200" fontAlgn="auto">
              <a:spcBef>
                <a:spcPts val="0"/>
              </a:spcBef>
              <a:spcAft>
                <a:spcPts val="0"/>
              </a:spcAft>
            </a:pPr>
            <a:fld id="{2E7BFF6A-ADDB-3849-A86F-A522606776EF}" type="slidenum">
              <a:rPr lang="nl-NL" smtClean="0">
                <a:solidFill>
                  <a:srgbClr val="0F0E0E"/>
                </a:solidFill>
                <a:latin typeface="Arial"/>
              </a:rPr>
              <a:pPr algn="r" defTabSz="457200" fontAlgn="auto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nl-NL" dirty="0">
              <a:solidFill>
                <a:srgbClr val="0F0E0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42738020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3.xm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5.jpeg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4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Relationship Id="rId9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5.jpe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6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8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1.png"/><Relationship Id="rId12" Type="http://schemas.openxmlformats.org/officeDocument/2006/relationships/image" Target="../media/image35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7.xml"/><Relationship Id="rId6" Type="http://schemas.openxmlformats.org/officeDocument/2006/relationships/image" Target="../media/image40.png"/><Relationship Id="rId11" Type="http://schemas.openxmlformats.org/officeDocument/2006/relationships/image" Target="../media/image37.png"/><Relationship Id="rId5" Type="http://schemas.openxmlformats.org/officeDocument/2006/relationships/image" Target="../media/image36.png"/><Relationship Id="rId10" Type="http://schemas.openxmlformats.org/officeDocument/2006/relationships/image" Target="../media/image34.png"/><Relationship Id="rId4" Type="http://schemas.openxmlformats.org/officeDocument/2006/relationships/image" Target="../media/image39.png"/><Relationship Id="rId9" Type="http://schemas.openxmlformats.org/officeDocument/2006/relationships/image" Target="../media/image33.png"/><Relationship Id="rId14" Type="http://schemas.openxmlformats.org/officeDocument/2006/relationships/image" Target="../media/image45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4282"/>
            <a:ext cx="1541127" cy="1404138"/>
          </a:xfrm>
          <a:prstGeom prst="rect">
            <a:avLst/>
          </a:prstGeom>
        </p:spPr>
      </p:pic>
      <p:sp>
        <p:nvSpPr>
          <p:cNvPr id="10" name="Titel 1"/>
          <p:cNvSpPr txBox="1">
            <a:spLocks/>
          </p:cNvSpPr>
          <p:nvPr/>
        </p:nvSpPr>
        <p:spPr bwMode="auto">
          <a:xfrm>
            <a:off x="28129" y="3429017"/>
            <a:ext cx="8936359" cy="151215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ill Sans MT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ill Sans MT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ill Sans MT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ill Sans MT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ill Sans MT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endParaRPr lang="en-US" sz="6000" smtClean="0">
              <a:solidFill>
                <a:srgbClr val="00409E"/>
              </a:solidFill>
            </a:endParaRPr>
          </a:p>
          <a:p>
            <a:r>
              <a:rPr lang="en-US" sz="8000" smtClean="0">
                <a:solidFill>
                  <a:srgbClr val="00409E"/>
                </a:solidFill>
              </a:rPr>
              <a:t>Wat is uw associatie met</a:t>
            </a:r>
          </a:p>
          <a:p>
            <a:r>
              <a:rPr lang="en-US" sz="8000" smtClean="0">
                <a:solidFill>
                  <a:srgbClr val="00409E"/>
                </a:solidFill>
              </a:rPr>
              <a:t>“Smart Factory?”</a:t>
            </a:r>
          </a:p>
        </p:txBody>
      </p:sp>
      <p:pic>
        <p:nvPicPr>
          <p:cNvPr id="1026" name="Picture 2" descr="Afbeeldingsresultaat voor Gele briefj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7733" y="116632"/>
            <a:ext cx="1828800" cy="1543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4220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4282"/>
            <a:ext cx="1541127" cy="1404138"/>
          </a:xfrm>
          <a:prstGeom prst="rect">
            <a:avLst/>
          </a:prstGeom>
        </p:spPr>
      </p:pic>
      <p:sp>
        <p:nvSpPr>
          <p:cNvPr id="10" name="Titel 1"/>
          <p:cNvSpPr txBox="1">
            <a:spLocks/>
          </p:cNvSpPr>
          <p:nvPr/>
        </p:nvSpPr>
        <p:spPr bwMode="auto">
          <a:xfrm>
            <a:off x="28129" y="3357009"/>
            <a:ext cx="8936359" cy="151215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ill Sans MT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ill Sans MT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ill Sans MT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ill Sans MT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ill Sans MT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endParaRPr lang="en-US" sz="6000" smtClean="0">
              <a:solidFill>
                <a:srgbClr val="00409E"/>
              </a:solidFill>
            </a:endParaRPr>
          </a:p>
          <a:p>
            <a:pPr algn="l"/>
            <a:r>
              <a:rPr lang="en-US" sz="8000" smtClean="0">
                <a:solidFill>
                  <a:srgbClr val="00409E"/>
                </a:solidFill>
              </a:rPr>
              <a:t>Slimme fabrieken voor slimme producten</a:t>
            </a:r>
          </a:p>
          <a:p>
            <a:pPr algn="l"/>
            <a:endParaRPr lang="en-US" sz="8000" smtClean="0">
              <a:solidFill>
                <a:srgbClr val="00409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86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Afgeronde rechthoek 77"/>
          <p:cNvSpPr/>
          <p:nvPr/>
        </p:nvSpPr>
        <p:spPr>
          <a:xfrm>
            <a:off x="539552" y="4531658"/>
            <a:ext cx="2304256" cy="796236"/>
          </a:xfrm>
          <a:prstGeom prst="roundRect">
            <a:avLst/>
          </a:prstGeom>
          <a:solidFill>
            <a:srgbClr val="FF9933"/>
          </a:solidFill>
          <a:ln w="28575"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r>
              <a:rPr lang="nl-NL" sz="2000" b="1" smtClean="0">
                <a:solidFill>
                  <a:schemeClr val="bg1"/>
                </a:solidFill>
                <a:latin typeface="Gill Sans MT" pitchFamily="34" charset="0"/>
                <a:ea typeface="Calibri"/>
                <a:cs typeface="Times New Roman"/>
              </a:rPr>
              <a:t>Customized</a:t>
            </a:r>
          </a:p>
        </p:txBody>
      </p:sp>
      <p:sp>
        <p:nvSpPr>
          <p:cNvPr id="80" name="Afgeronde rechthoek 79"/>
          <p:cNvSpPr/>
          <p:nvPr/>
        </p:nvSpPr>
        <p:spPr>
          <a:xfrm>
            <a:off x="539552" y="2354198"/>
            <a:ext cx="2304256" cy="796236"/>
          </a:xfrm>
          <a:prstGeom prst="roundRect">
            <a:avLst/>
          </a:prstGeom>
          <a:solidFill>
            <a:srgbClr val="FF9933"/>
          </a:solidFill>
          <a:ln w="28575"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r>
              <a:rPr lang="nl-NL" sz="2000" b="1" smtClean="0">
                <a:solidFill>
                  <a:schemeClr val="bg1"/>
                </a:solidFill>
                <a:latin typeface="Gill Sans MT" pitchFamily="34" charset="0"/>
                <a:ea typeface="Calibri"/>
                <a:cs typeface="Times New Roman"/>
              </a:rPr>
              <a:t>Intelligence</a:t>
            </a:r>
          </a:p>
        </p:txBody>
      </p:sp>
      <p:sp>
        <p:nvSpPr>
          <p:cNvPr id="106" name="Afgeronde rechthoek 105"/>
          <p:cNvSpPr/>
          <p:nvPr/>
        </p:nvSpPr>
        <p:spPr>
          <a:xfrm>
            <a:off x="539552" y="3451538"/>
            <a:ext cx="2304256" cy="796236"/>
          </a:xfrm>
          <a:prstGeom prst="roundRect">
            <a:avLst/>
          </a:prstGeom>
          <a:solidFill>
            <a:srgbClr val="FF9933"/>
          </a:solidFill>
          <a:ln w="28575"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r>
              <a:rPr lang="nl-NL" sz="2000" b="1" smtClean="0">
                <a:solidFill>
                  <a:schemeClr val="bg1"/>
                </a:solidFill>
                <a:latin typeface="Gill Sans MT" pitchFamily="34" charset="0"/>
                <a:ea typeface="Calibri"/>
                <a:cs typeface="Times New Roman"/>
              </a:rPr>
              <a:t>Connected</a:t>
            </a:r>
          </a:p>
        </p:txBody>
      </p:sp>
      <p:sp>
        <p:nvSpPr>
          <p:cNvPr id="31" name="Afgeronde rechthoek 30"/>
          <p:cNvSpPr/>
          <p:nvPr/>
        </p:nvSpPr>
        <p:spPr>
          <a:xfrm>
            <a:off x="2987822" y="4531658"/>
            <a:ext cx="2736305" cy="796236"/>
          </a:xfrm>
          <a:prstGeom prst="roundRect">
            <a:avLst/>
          </a:prstGeom>
          <a:noFill/>
          <a:ln w="28575"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endParaRPr lang="nl-NL" sz="2000" b="1" smtClean="0">
              <a:solidFill>
                <a:srgbClr val="0066CC"/>
              </a:solidFill>
              <a:latin typeface="Gill Sans MT" pitchFamily="34" charset="0"/>
              <a:ea typeface="Calibri"/>
              <a:cs typeface="Times New Roman"/>
            </a:endParaRPr>
          </a:p>
        </p:txBody>
      </p:sp>
      <p:sp>
        <p:nvSpPr>
          <p:cNvPr id="32" name="Afgeronde rechthoek 31"/>
          <p:cNvSpPr/>
          <p:nvPr/>
        </p:nvSpPr>
        <p:spPr>
          <a:xfrm>
            <a:off x="2987822" y="2354198"/>
            <a:ext cx="2736305" cy="796236"/>
          </a:xfrm>
          <a:prstGeom prst="roundRect">
            <a:avLst/>
          </a:prstGeom>
          <a:noFill/>
          <a:ln w="28575"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endParaRPr lang="nl-NL" sz="2000" b="1" smtClean="0">
              <a:solidFill>
                <a:srgbClr val="0066CC"/>
              </a:solidFill>
              <a:latin typeface="Gill Sans MT" pitchFamily="34" charset="0"/>
              <a:ea typeface="Calibri"/>
              <a:cs typeface="Times New Roman"/>
            </a:endParaRPr>
          </a:p>
        </p:txBody>
      </p:sp>
      <p:sp>
        <p:nvSpPr>
          <p:cNvPr id="33" name="Afgeronde rechthoek 32"/>
          <p:cNvSpPr/>
          <p:nvPr/>
        </p:nvSpPr>
        <p:spPr>
          <a:xfrm>
            <a:off x="2987822" y="3451538"/>
            <a:ext cx="2736305" cy="796236"/>
          </a:xfrm>
          <a:prstGeom prst="roundRect">
            <a:avLst/>
          </a:prstGeom>
          <a:noFill/>
          <a:ln w="28575"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endParaRPr lang="nl-NL" sz="2000" b="1" smtClean="0">
              <a:solidFill>
                <a:srgbClr val="0066CC"/>
              </a:solidFill>
              <a:latin typeface="Gill Sans MT" pitchFamily="34" charset="0"/>
              <a:ea typeface="Calibri"/>
              <a:cs typeface="Times New Roman"/>
            </a:endParaRPr>
          </a:p>
        </p:txBody>
      </p:sp>
      <p:sp>
        <p:nvSpPr>
          <p:cNvPr id="34" name="Afgeronde rechthoek 33"/>
          <p:cNvSpPr/>
          <p:nvPr/>
        </p:nvSpPr>
        <p:spPr>
          <a:xfrm>
            <a:off x="2987822" y="5585092"/>
            <a:ext cx="2736305" cy="796236"/>
          </a:xfrm>
          <a:prstGeom prst="roundRect">
            <a:avLst/>
          </a:prstGeom>
          <a:solidFill>
            <a:srgbClr val="FF9933"/>
          </a:solidFill>
          <a:ln w="28575"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r>
              <a:rPr lang="nl-NL" sz="2000" b="1" smtClean="0">
                <a:solidFill>
                  <a:schemeClr val="bg1"/>
                </a:solidFill>
                <a:latin typeface="Gill Sans MT" pitchFamily="34" charset="0"/>
                <a:ea typeface="Calibri"/>
                <a:cs typeface="Times New Roman"/>
              </a:rPr>
              <a:t>Products</a:t>
            </a:r>
          </a:p>
        </p:txBody>
      </p:sp>
      <p:sp>
        <p:nvSpPr>
          <p:cNvPr id="35" name="Afgeronde rechthoek 34"/>
          <p:cNvSpPr/>
          <p:nvPr/>
        </p:nvSpPr>
        <p:spPr>
          <a:xfrm>
            <a:off x="5868143" y="4531658"/>
            <a:ext cx="2736305" cy="796236"/>
          </a:xfrm>
          <a:prstGeom prst="roundRect">
            <a:avLst/>
          </a:prstGeom>
          <a:noFill/>
          <a:ln w="28575"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endParaRPr lang="nl-NL" sz="2000" b="1" smtClean="0">
              <a:solidFill>
                <a:srgbClr val="0066CC"/>
              </a:solidFill>
              <a:latin typeface="Gill Sans MT" pitchFamily="34" charset="0"/>
              <a:ea typeface="Calibri"/>
              <a:cs typeface="Times New Roman"/>
            </a:endParaRPr>
          </a:p>
        </p:txBody>
      </p:sp>
      <p:sp>
        <p:nvSpPr>
          <p:cNvPr id="36" name="Afgeronde rechthoek 35"/>
          <p:cNvSpPr/>
          <p:nvPr/>
        </p:nvSpPr>
        <p:spPr>
          <a:xfrm>
            <a:off x="5868143" y="2354198"/>
            <a:ext cx="2736305" cy="796236"/>
          </a:xfrm>
          <a:prstGeom prst="roundRect">
            <a:avLst/>
          </a:prstGeom>
          <a:noFill/>
          <a:ln w="28575"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endParaRPr lang="nl-NL" sz="2000" b="1" smtClean="0">
              <a:solidFill>
                <a:srgbClr val="0066CC"/>
              </a:solidFill>
              <a:latin typeface="Gill Sans MT" pitchFamily="34" charset="0"/>
              <a:ea typeface="Calibri"/>
              <a:cs typeface="Times New Roman"/>
            </a:endParaRPr>
          </a:p>
        </p:txBody>
      </p:sp>
      <p:sp>
        <p:nvSpPr>
          <p:cNvPr id="40" name="Afgeronde rechthoek 39"/>
          <p:cNvSpPr/>
          <p:nvPr/>
        </p:nvSpPr>
        <p:spPr>
          <a:xfrm>
            <a:off x="5868143" y="3451538"/>
            <a:ext cx="2736305" cy="796236"/>
          </a:xfrm>
          <a:prstGeom prst="roundRect">
            <a:avLst/>
          </a:prstGeom>
          <a:noFill/>
          <a:ln w="28575"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endParaRPr lang="nl-NL" sz="2000" b="1" smtClean="0">
              <a:solidFill>
                <a:srgbClr val="0066CC"/>
              </a:solidFill>
              <a:latin typeface="Gill Sans MT" pitchFamily="34" charset="0"/>
              <a:ea typeface="Calibri"/>
              <a:cs typeface="Times New Roman"/>
            </a:endParaRPr>
          </a:p>
        </p:txBody>
      </p:sp>
      <p:sp>
        <p:nvSpPr>
          <p:cNvPr id="41" name="Afgeronde rechthoek 40"/>
          <p:cNvSpPr/>
          <p:nvPr/>
        </p:nvSpPr>
        <p:spPr>
          <a:xfrm>
            <a:off x="5868143" y="5585092"/>
            <a:ext cx="2736305" cy="796236"/>
          </a:xfrm>
          <a:prstGeom prst="roundRect">
            <a:avLst/>
          </a:prstGeom>
          <a:solidFill>
            <a:srgbClr val="FF9933"/>
          </a:solidFill>
          <a:ln w="28575"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r>
              <a:rPr lang="nl-NL" sz="2000" b="1" smtClean="0">
                <a:solidFill>
                  <a:schemeClr val="bg1"/>
                </a:solidFill>
                <a:latin typeface="Gill Sans MT" pitchFamily="34" charset="0"/>
                <a:ea typeface="Calibri"/>
                <a:cs typeface="Times New Roman"/>
              </a:rPr>
              <a:t>Processes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6376" y="2466909"/>
            <a:ext cx="599197" cy="570815"/>
          </a:xfrm>
          <a:prstGeom prst="rect">
            <a:avLst/>
          </a:prstGeom>
        </p:spPr>
      </p:pic>
      <p:pic>
        <p:nvPicPr>
          <p:cNvPr id="42" name="Afbeelding 4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6376" y="3564249"/>
            <a:ext cx="599197" cy="570815"/>
          </a:xfrm>
          <a:prstGeom prst="rect">
            <a:avLst/>
          </a:prstGeom>
        </p:spPr>
      </p:pic>
      <p:pic>
        <p:nvPicPr>
          <p:cNvPr id="43" name="Afbeelding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6376" y="4644369"/>
            <a:ext cx="599197" cy="570815"/>
          </a:xfrm>
          <a:prstGeom prst="rect">
            <a:avLst/>
          </a:prstGeom>
        </p:spPr>
      </p:pic>
      <p:pic>
        <p:nvPicPr>
          <p:cNvPr id="44" name="Afbeelding 4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6697" y="2466909"/>
            <a:ext cx="599197" cy="570815"/>
          </a:xfrm>
          <a:prstGeom prst="rect">
            <a:avLst/>
          </a:prstGeom>
        </p:spPr>
      </p:pic>
      <p:pic>
        <p:nvPicPr>
          <p:cNvPr id="45" name="Afbeelding 4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6697" y="3564249"/>
            <a:ext cx="599197" cy="570815"/>
          </a:xfrm>
          <a:prstGeom prst="rect">
            <a:avLst/>
          </a:prstGeom>
        </p:spPr>
      </p:pic>
      <p:pic>
        <p:nvPicPr>
          <p:cNvPr id="46" name="Afbeelding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6697" y="4644369"/>
            <a:ext cx="599197" cy="570815"/>
          </a:xfrm>
          <a:prstGeom prst="rect">
            <a:avLst/>
          </a:prstGeom>
        </p:spPr>
      </p:pic>
      <p:sp>
        <p:nvSpPr>
          <p:cNvPr id="22" name="Titel 1"/>
          <p:cNvSpPr txBox="1">
            <a:spLocks/>
          </p:cNvSpPr>
          <p:nvPr/>
        </p:nvSpPr>
        <p:spPr>
          <a:xfrm>
            <a:off x="1763688" y="418877"/>
            <a:ext cx="7344816" cy="777875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4000" b="1" smtClean="0">
                <a:solidFill>
                  <a:srgbClr val="00409E"/>
                </a:solidFill>
              </a:rPr>
              <a:t>We create Smart Factories </a:t>
            </a:r>
            <a:br>
              <a:rPr lang="en-US" sz="4000" b="1" smtClean="0">
                <a:solidFill>
                  <a:srgbClr val="00409E"/>
                </a:solidFill>
              </a:rPr>
            </a:br>
            <a:r>
              <a:rPr lang="en-US" sz="4000" b="1" smtClean="0">
                <a:solidFill>
                  <a:srgbClr val="00409E"/>
                </a:solidFill>
              </a:rPr>
              <a:t>for Smart Products</a:t>
            </a:r>
            <a:endParaRPr lang="en-US" sz="4000" b="1" dirty="0">
              <a:solidFill>
                <a:srgbClr val="00409E"/>
              </a:solidFill>
            </a:endParaRPr>
          </a:p>
        </p:txBody>
      </p:sp>
      <p:pic>
        <p:nvPicPr>
          <p:cNvPr id="23" name="Afbeelding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4282"/>
            <a:ext cx="1541127" cy="1404138"/>
          </a:xfrm>
          <a:prstGeom prst="rect">
            <a:avLst/>
          </a:prstGeom>
        </p:spPr>
      </p:pic>
      <p:sp>
        <p:nvSpPr>
          <p:cNvPr id="27" name="Afgeronde rechthoek 26"/>
          <p:cNvSpPr/>
          <p:nvPr/>
        </p:nvSpPr>
        <p:spPr>
          <a:xfrm>
            <a:off x="2987822" y="4531658"/>
            <a:ext cx="2736305" cy="796236"/>
          </a:xfrm>
          <a:prstGeom prst="roundRect">
            <a:avLst/>
          </a:prstGeom>
          <a:noFill/>
          <a:ln w="28575"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endParaRPr lang="nl-NL" sz="2000" b="1" smtClean="0">
              <a:solidFill>
                <a:srgbClr val="0066CC"/>
              </a:solidFill>
              <a:latin typeface="Gill Sans MT" pitchFamily="34" charset="0"/>
              <a:ea typeface="Calibri"/>
              <a:cs typeface="Times New Roman"/>
            </a:endParaRPr>
          </a:p>
        </p:txBody>
      </p:sp>
      <p:sp>
        <p:nvSpPr>
          <p:cNvPr id="28" name="Afgeronde rechthoek 27"/>
          <p:cNvSpPr/>
          <p:nvPr/>
        </p:nvSpPr>
        <p:spPr>
          <a:xfrm>
            <a:off x="2987822" y="2354198"/>
            <a:ext cx="2736305" cy="796236"/>
          </a:xfrm>
          <a:prstGeom prst="roundRect">
            <a:avLst/>
          </a:prstGeom>
          <a:noFill/>
          <a:ln w="28575"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endParaRPr lang="nl-NL" sz="2000" b="1" smtClean="0">
              <a:solidFill>
                <a:srgbClr val="0066CC"/>
              </a:solidFill>
              <a:latin typeface="Gill Sans MT" pitchFamily="34" charset="0"/>
              <a:ea typeface="Calibri"/>
              <a:cs typeface="Times New Roman"/>
            </a:endParaRPr>
          </a:p>
        </p:txBody>
      </p:sp>
      <p:sp>
        <p:nvSpPr>
          <p:cNvPr id="29" name="Afgeronde rechthoek 28"/>
          <p:cNvSpPr/>
          <p:nvPr/>
        </p:nvSpPr>
        <p:spPr>
          <a:xfrm>
            <a:off x="2987822" y="3451538"/>
            <a:ext cx="2736305" cy="796236"/>
          </a:xfrm>
          <a:prstGeom prst="roundRect">
            <a:avLst/>
          </a:prstGeom>
          <a:noFill/>
          <a:ln w="28575"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endParaRPr lang="nl-NL" sz="2000" b="1" smtClean="0">
              <a:solidFill>
                <a:srgbClr val="0066CC"/>
              </a:solidFill>
              <a:latin typeface="Gill Sans MT" pitchFamily="34" charset="0"/>
              <a:ea typeface="Calibri"/>
              <a:cs typeface="Times New Roman"/>
            </a:endParaRPr>
          </a:p>
        </p:txBody>
      </p:sp>
      <p:sp>
        <p:nvSpPr>
          <p:cNvPr id="37" name="Afgeronde rechthoek 36"/>
          <p:cNvSpPr/>
          <p:nvPr/>
        </p:nvSpPr>
        <p:spPr>
          <a:xfrm>
            <a:off x="5868143" y="4531658"/>
            <a:ext cx="2736305" cy="796236"/>
          </a:xfrm>
          <a:prstGeom prst="roundRect">
            <a:avLst/>
          </a:prstGeom>
          <a:noFill/>
          <a:ln w="28575"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endParaRPr lang="nl-NL" sz="2000" b="1" smtClean="0">
              <a:solidFill>
                <a:srgbClr val="0066CC"/>
              </a:solidFill>
              <a:latin typeface="Gill Sans MT" pitchFamily="34" charset="0"/>
              <a:ea typeface="Calibri"/>
              <a:cs typeface="Times New Roman"/>
            </a:endParaRPr>
          </a:p>
        </p:txBody>
      </p:sp>
      <p:sp>
        <p:nvSpPr>
          <p:cNvPr id="38" name="Afgeronde rechthoek 37"/>
          <p:cNvSpPr/>
          <p:nvPr/>
        </p:nvSpPr>
        <p:spPr>
          <a:xfrm>
            <a:off x="5868143" y="2354198"/>
            <a:ext cx="2736305" cy="796236"/>
          </a:xfrm>
          <a:prstGeom prst="roundRect">
            <a:avLst/>
          </a:prstGeom>
          <a:noFill/>
          <a:ln w="28575"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endParaRPr lang="nl-NL" sz="2000" b="1" smtClean="0">
              <a:solidFill>
                <a:srgbClr val="0066CC"/>
              </a:solidFill>
              <a:latin typeface="Gill Sans MT" pitchFamily="34" charset="0"/>
              <a:ea typeface="Calibri"/>
              <a:cs typeface="Times New Roman"/>
            </a:endParaRPr>
          </a:p>
        </p:txBody>
      </p:sp>
      <p:sp>
        <p:nvSpPr>
          <p:cNvPr id="39" name="Afgeronde rechthoek 38"/>
          <p:cNvSpPr/>
          <p:nvPr/>
        </p:nvSpPr>
        <p:spPr>
          <a:xfrm>
            <a:off x="5868143" y="3451538"/>
            <a:ext cx="2736305" cy="796236"/>
          </a:xfrm>
          <a:prstGeom prst="roundRect">
            <a:avLst/>
          </a:prstGeom>
          <a:noFill/>
          <a:ln w="28575"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endParaRPr lang="nl-NL" sz="2000" b="1" smtClean="0">
              <a:solidFill>
                <a:srgbClr val="0066CC"/>
              </a:solidFill>
              <a:latin typeface="Gill Sans MT" pitchFamily="34" charset="0"/>
              <a:ea typeface="Calibri"/>
              <a:cs typeface="Times New Roman"/>
            </a:endParaRPr>
          </a:p>
        </p:txBody>
      </p:sp>
      <p:pic>
        <p:nvPicPr>
          <p:cNvPr id="48" name="Afbeelding 4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6376" y="2466909"/>
            <a:ext cx="599197" cy="570815"/>
          </a:xfrm>
          <a:prstGeom prst="rect">
            <a:avLst/>
          </a:prstGeom>
        </p:spPr>
      </p:pic>
      <p:pic>
        <p:nvPicPr>
          <p:cNvPr id="49" name="Afbeelding 4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6376" y="3564249"/>
            <a:ext cx="599197" cy="570815"/>
          </a:xfrm>
          <a:prstGeom prst="rect">
            <a:avLst/>
          </a:prstGeom>
        </p:spPr>
      </p:pic>
      <p:pic>
        <p:nvPicPr>
          <p:cNvPr id="50" name="Afbeelding 4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6376" y="4644369"/>
            <a:ext cx="599197" cy="570815"/>
          </a:xfrm>
          <a:prstGeom prst="rect">
            <a:avLst/>
          </a:prstGeom>
        </p:spPr>
      </p:pic>
      <p:pic>
        <p:nvPicPr>
          <p:cNvPr id="51" name="Afbeelding 5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6697" y="2466909"/>
            <a:ext cx="599197" cy="570815"/>
          </a:xfrm>
          <a:prstGeom prst="rect">
            <a:avLst/>
          </a:prstGeom>
        </p:spPr>
      </p:pic>
      <p:pic>
        <p:nvPicPr>
          <p:cNvPr id="52" name="Afbeelding 5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6697" y="3564249"/>
            <a:ext cx="599197" cy="570815"/>
          </a:xfrm>
          <a:prstGeom prst="rect">
            <a:avLst/>
          </a:prstGeom>
        </p:spPr>
      </p:pic>
      <p:pic>
        <p:nvPicPr>
          <p:cNvPr id="53" name="Afbeelding 5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6697" y="4644369"/>
            <a:ext cx="599197" cy="57081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36767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7570"/>
    </mc:Choice>
    <mc:Fallback xmlns="">
      <p:transition advTm="1757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Afbeelding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4282"/>
            <a:ext cx="1541127" cy="1404138"/>
          </a:xfrm>
          <a:prstGeom prst="rect">
            <a:avLst/>
          </a:prstGeom>
        </p:spPr>
      </p:pic>
      <p:sp>
        <p:nvSpPr>
          <p:cNvPr id="29" name="Titel 1"/>
          <p:cNvSpPr txBox="1">
            <a:spLocks/>
          </p:cNvSpPr>
          <p:nvPr/>
        </p:nvSpPr>
        <p:spPr>
          <a:xfrm>
            <a:off x="1576623" y="260648"/>
            <a:ext cx="7038243" cy="777875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</a:pPr>
            <a:r>
              <a:rPr lang="en-US" b="1" smtClean="0">
                <a:solidFill>
                  <a:srgbClr val="00409E"/>
                </a:solidFill>
              </a:rPr>
              <a:t>Smart Factory concept</a:t>
            </a:r>
            <a:endParaRPr lang="en-US" b="1" dirty="0">
              <a:solidFill>
                <a:srgbClr val="00409E"/>
              </a:solidFill>
            </a:endParaRPr>
          </a:p>
        </p:txBody>
      </p:sp>
      <p:grpSp>
        <p:nvGrpSpPr>
          <p:cNvPr id="4" name="Groep 3"/>
          <p:cNvGrpSpPr/>
          <p:nvPr/>
        </p:nvGrpSpPr>
        <p:grpSpPr>
          <a:xfrm>
            <a:off x="611560" y="1731214"/>
            <a:ext cx="8064896" cy="833690"/>
            <a:chOff x="899592" y="1913232"/>
            <a:chExt cx="8064896" cy="833690"/>
          </a:xfrm>
        </p:grpSpPr>
        <p:sp>
          <p:nvSpPr>
            <p:cNvPr id="24" name="Rechthoek 23"/>
            <p:cNvSpPr/>
            <p:nvPr/>
          </p:nvSpPr>
          <p:spPr>
            <a:xfrm>
              <a:off x="899592" y="1913232"/>
              <a:ext cx="8026985" cy="830997"/>
            </a:xfrm>
            <a:prstGeom prst="rect">
              <a:avLst/>
            </a:prstGeom>
            <a:solidFill>
              <a:srgbClr val="FF9933"/>
            </a:solidFill>
            <a:ln>
              <a:solidFill>
                <a:srgbClr val="0033CC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2400" smtClean="0">
                  <a:solidFill>
                    <a:schemeClr val="bg1"/>
                  </a:solidFill>
                  <a:latin typeface="Gill Sans MT" panose="020B0502020104020203" pitchFamily="34" charset="0"/>
                </a:rPr>
                <a:t>Customized </a:t>
              </a:r>
              <a:r>
                <a:rPr lang="en-US" sz="2400">
                  <a:solidFill>
                    <a:schemeClr val="bg1"/>
                  </a:solidFill>
                  <a:latin typeface="Gill Sans MT" panose="020B0502020104020203" pitchFamily="34" charset="0"/>
                </a:rPr>
                <a:t>products with the cost of mass </a:t>
              </a:r>
              <a:r>
                <a:rPr lang="en-US" sz="2400" smtClean="0">
                  <a:solidFill>
                    <a:schemeClr val="bg1"/>
                  </a:solidFill>
                  <a:latin typeface="Gill Sans MT" panose="020B0502020104020203" pitchFamily="34" charset="0"/>
                </a:rPr>
                <a:t/>
              </a:r>
              <a:br>
                <a:rPr lang="en-US" sz="2400" smtClean="0">
                  <a:solidFill>
                    <a:schemeClr val="bg1"/>
                  </a:solidFill>
                  <a:latin typeface="Gill Sans MT" panose="020B0502020104020203" pitchFamily="34" charset="0"/>
                </a:rPr>
              </a:br>
              <a:r>
                <a:rPr lang="en-US" sz="2400" smtClean="0">
                  <a:solidFill>
                    <a:schemeClr val="bg1"/>
                  </a:solidFill>
                  <a:latin typeface="Gill Sans MT" panose="020B0502020104020203" pitchFamily="34" charset="0"/>
                </a:rPr>
                <a:t>manufactured product</a:t>
              </a:r>
            </a:p>
          </p:txBody>
        </p:sp>
        <p:pic>
          <p:nvPicPr>
            <p:cNvPr id="30" name="Afbeelding 2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130798" y="1913232"/>
              <a:ext cx="833690" cy="833690"/>
            </a:xfrm>
            <a:prstGeom prst="rect">
              <a:avLst/>
            </a:prstGeom>
          </p:spPr>
        </p:pic>
      </p:grpSp>
      <p:grpSp>
        <p:nvGrpSpPr>
          <p:cNvPr id="5" name="Groep 4"/>
          <p:cNvGrpSpPr/>
          <p:nvPr/>
        </p:nvGrpSpPr>
        <p:grpSpPr>
          <a:xfrm>
            <a:off x="611560" y="2648525"/>
            <a:ext cx="8026985" cy="860536"/>
            <a:chOff x="899592" y="2788941"/>
            <a:chExt cx="8026985" cy="860536"/>
          </a:xfrm>
        </p:grpSpPr>
        <p:sp>
          <p:nvSpPr>
            <p:cNvPr id="25" name="Rechthoek 24"/>
            <p:cNvSpPr/>
            <p:nvPr/>
          </p:nvSpPr>
          <p:spPr>
            <a:xfrm>
              <a:off x="899592" y="2788941"/>
              <a:ext cx="8026985" cy="830997"/>
            </a:xfrm>
            <a:prstGeom prst="rect">
              <a:avLst/>
            </a:prstGeom>
            <a:solidFill>
              <a:srgbClr val="FF9933"/>
            </a:solidFill>
            <a:ln>
              <a:solidFill>
                <a:srgbClr val="0033CC"/>
              </a:solidFill>
            </a:ln>
          </p:spPr>
          <p:txBody>
            <a:bodyPr wrap="square">
              <a:spAutoFit/>
            </a:bodyPr>
            <a:lstStyle/>
            <a:p>
              <a:pPr algn="r"/>
              <a:r>
                <a:rPr lang="en-US" sz="2400" smtClean="0">
                  <a:solidFill>
                    <a:schemeClr val="bg1"/>
                  </a:solidFill>
                  <a:latin typeface="Gill Sans MT" panose="020B0502020104020203" pitchFamily="34" charset="0"/>
                </a:rPr>
                <a:t>Random production of different types </a:t>
              </a:r>
            </a:p>
            <a:p>
              <a:pPr algn="r"/>
              <a:r>
                <a:rPr lang="en-US" sz="2400" smtClean="0">
                  <a:solidFill>
                    <a:schemeClr val="bg1"/>
                  </a:solidFill>
                  <a:latin typeface="Gill Sans MT" panose="020B0502020104020203" pitchFamily="34" charset="0"/>
                </a:rPr>
                <a:t>of products with varying specifications</a:t>
              </a:r>
            </a:p>
          </p:txBody>
        </p:sp>
        <p:pic>
          <p:nvPicPr>
            <p:cNvPr id="38" name="Afbeelding 3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2270" y="2788941"/>
              <a:ext cx="860536" cy="860536"/>
            </a:xfrm>
            <a:prstGeom prst="rect">
              <a:avLst/>
            </a:prstGeom>
          </p:spPr>
        </p:pic>
      </p:grpSp>
      <p:grpSp>
        <p:nvGrpSpPr>
          <p:cNvPr id="8" name="Groep 7"/>
          <p:cNvGrpSpPr/>
          <p:nvPr/>
        </p:nvGrpSpPr>
        <p:grpSpPr>
          <a:xfrm>
            <a:off x="611560" y="5397023"/>
            <a:ext cx="8064896" cy="1200329"/>
            <a:chOff x="899592" y="5537439"/>
            <a:chExt cx="8064896" cy="1200329"/>
          </a:xfrm>
        </p:grpSpPr>
        <p:sp>
          <p:nvSpPr>
            <p:cNvPr id="28" name="Rechthoek 27"/>
            <p:cNvSpPr/>
            <p:nvPr/>
          </p:nvSpPr>
          <p:spPr>
            <a:xfrm>
              <a:off x="899592" y="5537439"/>
              <a:ext cx="8026985" cy="1200329"/>
            </a:xfrm>
            <a:prstGeom prst="rect">
              <a:avLst/>
            </a:prstGeom>
            <a:solidFill>
              <a:srgbClr val="FF9933"/>
            </a:solidFill>
            <a:ln>
              <a:solidFill>
                <a:srgbClr val="0033CC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2400" smtClean="0">
                  <a:solidFill>
                    <a:schemeClr val="bg1"/>
                  </a:solidFill>
                  <a:latin typeface="Gill Sans MT" panose="020B0502020104020203" pitchFamily="34" charset="0"/>
                </a:rPr>
                <a:t>Zero defect (robust, predictable) manufacturing, even </a:t>
              </a:r>
              <a:br>
                <a:rPr lang="en-US" sz="2400" smtClean="0">
                  <a:solidFill>
                    <a:schemeClr val="bg1"/>
                  </a:solidFill>
                  <a:latin typeface="Gill Sans MT" panose="020B0502020104020203" pitchFamily="34" charset="0"/>
                </a:rPr>
              </a:br>
              <a:r>
                <a:rPr lang="en-US" sz="2400" smtClean="0">
                  <a:solidFill>
                    <a:schemeClr val="bg1"/>
                  </a:solidFill>
                  <a:latin typeface="Gill Sans MT" panose="020B0502020104020203" pitchFamily="34" charset="0"/>
                </a:rPr>
                <a:t>if it’s complex – without a high additional investment </a:t>
              </a:r>
              <a:br>
                <a:rPr lang="en-US" sz="2400" smtClean="0">
                  <a:solidFill>
                    <a:schemeClr val="bg1"/>
                  </a:solidFill>
                  <a:latin typeface="Gill Sans MT" panose="020B0502020104020203" pitchFamily="34" charset="0"/>
                </a:rPr>
              </a:br>
              <a:r>
                <a:rPr lang="en-US" sz="2400" smtClean="0">
                  <a:solidFill>
                    <a:schemeClr val="bg1"/>
                  </a:solidFill>
                  <a:latin typeface="Gill Sans MT" panose="020B0502020104020203" pitchFamily="34" charset="0"/>
                </a:rPr>
                <a:t>to rule out unforeseen occurrences.</a:t>
              </a:r>
              <a:endParaRPr lang="en-US" sz="2400">
                <a:solidFill>
                  <a:schemeClr val="bg1"/>
                </a:solidFill>
                <a:latin typeface="Gill Sans MT" panose="020B0502020104020203" pitchFamily="34" charset="0"/>
              </a:endParaRPr>
            </a:p>
          </p:txBody>
        </p:sp>
        <p:pic>
          <p:nvPicPr>
            <p:cNvPr id="39" name="Afbeelding 3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923584" y="5617151"/>
              <a:ext cx="1040904" cy="1040904"/>
            </a:xfrm>
            <a:prstGeom prst="rect">
              <a:avLst/>
            </a:prstGeom>
          </p:spPr>
        </p:pic>
      </p:grpSp>
      <p:grpSp>
        <p:nvGrpSpPr>
          <p:cNvPr id="7" name="Groep 6"/>
          <p:cNvGrpSpPr/>
          <p:nvPr/>
        </p:nvGrpSpPr>
        <p:grpSpPr>
          <a:xfrm>
            <a:off x="611560" y="4491651"/>
            <a:ext cx="8026985" cy="830997"/>
            <a:chOff x="899592" y="4632067"/>
            <a:chExt cx="8026985" cy="830997"/>
          </a:xfrm>
        </p:grpSpPr>
        <p:sp>
          <p:nvSpPr>
            <p:cNvPr id="27" name="Rechthoek 26"/>
            <p:cNvSpPr/>
            <p:nvPr/>
          </p:nvSpPr>
          <p:spPr>
            <a:xfrm>
              <a:off x="899592" y="4632067"/>
              <a:ext cx="8026985" cy="830997"/>
            </a:xfrm>
            <a:prstGeom prst="rect">
              <a:avLst/>
            </a:prstGeom>
            <a:solidFill>
              <a:srgbClr val="FF9933"/>
            </a:solidFill>
            <a:ln>
              <a:solidFill>
                <a:srgbClr val="0033CC"/>
              </a:solidFill>
            </a:ln>
          </p:spPr>
          <p:txBody>
            <a:bodyPr wrap="square">
              <a:spAutoFit/>
            </a:bodyPr>
            <a:lstStyle/>
            <a:p>
              <a:pPr algn="r"/>
              <a:r>
                <a:rPr lang="en-US" sz="2400" smtClean="0">
                  <a:solidFill>
                    <a:schemeClr val="bg1"/>
                  </a:solidFill>
                  <a:latin typeface="Gill Sans MT" panose="020B0502020104020203" pitchFamily="34" charset="0"/>
                </a:rPr>
                <a:t>Modelbased Engineering for First </a:t>
              </a:r>
              <a:r>
                <a:rPr lang="en-US" sz="2400">
                  <a:solidFill>
                    <a:schemeClr val="bg1"/>
                  </a:solidFill>
                  <a:latin typeface="Gill Sans MT" panose="020B0502020104020203" pitchFamily="34" charset="0"/>
                </a:rPr>
                <a:t>time right </a:t>
              </a:r>
              <a:r>
                <a:rPr lang="en-US" sz="2400" smtClean="0">
                  <a:solidFill>
                    <a:schemeClr val="bg1"/>
                  </a:solidFill>
                  <a:latin typeface="Gill Sans MT" panose="020B0502020104020203" pitchFamily="34" charset="0"/>
                </a:rPr>
                <a:t/>
              </a:r>
              <a:br>
                <a:rPr lang="en-US" sz="2400" smtClean="0">
                  <a:solidFill>
                    <a:schemeClr val="bg1"/>
                  </a:solidFill>
                  <a:latin typeface="Gill Sans MT" panose="020B0502020104020203" pitchFamily="34" charset="0"/>
                </a:rPr>
              </a:br>
              <a:r>
                <a:rPr lang="en-US" sz="2400" smtClean="0">
                  <a:solidFill>
                    <a:schemeClr val="bg1"/>
                  </a:solidFill>
                  <a:latin typeface="Gill Sans MT" panose="020B0502020104020203" pitchFamily="34" charset="0"/>
                </a:rPr>
                <a:t>development </a:t>
              </a:r>
              <a:r>
                <a:rPr lang="en-US" sz="2400">
                  <a:solidFill>
                    <a:schemeClr val="bg1"/>
                  </a:solidFill>
                  <a:latin typeface="Gill Sans MT" panose="020B0502020104020203" pitchFamily="34" charset="0"/>
                </a:rPr>
                <a:t>of new products and production </a:t>
              </a:r>
              <a:r>
                <a:rPr lang="en-US" sz="2400" smtClean="0">
                  <a:solidFill>
                    <a:schemeClr val="bg1"/>
                  </a:solidFill>
                  <a:latin typeface="Gill Sans MT" panose="020B0502020104020203" pitchFamily="34" charset="0"/>
                </a:rPr>
                <a:t>processes.</a:t>
              </a:r>
            </a:p>
          </p:txBody>
        </p:sp>
        <p:pic>
          <p:nvPicPr>
            <p:cNvPr id="47" name="Afbeelding 4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12270" y="4645122"/>
              <a:ext cx="817941" cy="817941"/>
            </a:xfrm>
            <a:prstGeom prst="rect">
              <a:avLst/>
            </a:prstGeom>
          </p:spPr>
        </p:pic>
      </p:grpSp>
      <p:grpSp>
        <p:nvGrpSpPr>
          <p:cNvPr id="6" name="Groep 5"/>
          <p:cNvGrpSpPr/>
          <p:nvPr/>
        </p:nvGrpSpPr>
        <p:grpSpPr>
          <a:xfrm>
            <a:off x="611560" y="3576616"/>
            <a:ext cx="8031797" cy="830997"/>
            <a:chOff x="899592" y="3717032"/>
            <a:chExt cx="8031797" cy="830997"/>
          </a:xfrm>
        </p:grpSpPr>
        <p:sp>
          <p:nvSpPr>
            <p:cNvPr id="26" name="Rechthoek 25"/>
            <p:cNvSpPr/>
            <p:nvPr/>
          </p:nvSpPr>
          <p:spPr>
            <a:xfrm>
              <a:off x="899592" y="3717032"/>
              <a:ext cx="8026985" cy="830997"/>
            </a:xfrm>
            <a:prstGeom prst="rect">
              <a:avLst/>
            </a:prstGeom>
            <a:solidFill>
              <a:srgbClr val="FF9933"/>
            </a:solidFill>
            <a:ln>
              <a:solidFill>
                <a:srgbClr val="0033CC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2400" smtClean="0">
                  <a:solidFill>
                    <a:schemeClr val="bg1"/>
                  </a:solidFill>
                  <a:latin typeface="Gill Sans MT" panose="020B0502020104020203" pitchFamily="34" charset="0"/>
                </a:rPr>
                <a:t>Intelligent </a:t>
              </a:r>
              <a:r>
                <a:rPr lang="en-US" sz="2400">
                  <a:solidFill>
                    <a:schemeClr val="bg1"/>
                  </a:solidFill>
                  <a:latin typeface="Gill Sans MT" panose="020B0502020104020203" pitchFamily="34" charset="0"/>
                </a:rPr>
                <a:t>and connected manufacturing of </a:t>
              </a:r>
              <a:r>
                <a:rPr lang="en-US" sz="2400" smtClean="0">
                  <a:solidFill>
                    <a:schemeClr val="bg1"/>
                  </a:solidFill>
                  <a:latin typeface="Gill Sans MT" panose="020B0502020104020203" pitchFamily="34" charset="0"/>
                </a:rPr>
                <a:t/>
              </a:r>
              <a:br>
                <a:rPr lang="en-US" sz="2400" smtClean="0">
                  <a:solidFill>
                    <a:schemeClr val="bg1"/>
                  </a:solidFill>
                  <a:latin typeface="Gill Sans MT" panose="020B0502020104020203" pitchFamily="34" charset="0"/>
                </a:rPr>
              </a:br>
              <a:r>
                <a:rPr lang="en-US" sz="2400" smtClean="0">
                  <a:solidFill>
                    <a:schemeClr val="bg1"/>
                  </a:solidFill>
                  <a:latin typeface="Gill Sans MT" panose="020B0502020104020203" pitchFamily="34" charset="0"/>
                </a:rPr>
                <a:t>intelligent </a:t>
              </a:r>
              <a:r>
                <a:rPr lang="en-US" sz="2400">
                  <a:solidFill>
                    <a:schemeClr val="bg1"/>
                  </a:solidFill>
                  <a:latin typeface="Gill Sans MT" panose="020B0502020104020203" pitchFamily="34" charset="0"/>
                </a:rPr>
                <a:t>and connected products, preferably </a:t>
              </a:r>
              <a:r>
                <a:rPr lang="en-US" sz="2400" smtClean="0">
                  <a:solidFill>
                    <a:schemeClr val="bg1"/>
                  </a:solidFill>
                  <a:latin typeface="Gill Sans MT" panose="020B0502020104020203" pitchFamily="34" charset="0"/>
                </a:rPr>
                <a:t>both</a:t>
              </a:r>
            </a:p>
          </p:txBody>
        </p:sp>
        <p:pic>
          <p:nvPicPr>
            <p:cNvPr id="48" name="Afbeelding 47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100392" y="3717032"/>
              <a:ext cx="830997" cy="830997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133787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4913"/>
    </mc:Choice>
    <mc:Fallback xmlns="">
      <p:transition advTm="24913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BD\Ontwikkeling\Projecten\HTSM\HM15\Foto's HM Hans\2015-04-14\DSC_006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43977"/>
            <a:ext cx="2755918" cy="1845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G:\BD\Ontwikkeling\Projecten\HTSM\HM15\Foto's HM Hans\2015-04-14\DSC_007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209" y="1943976"/>
            <a:ext cx="2729814" cy="1827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:\BD\Ontwikkeling\Projecten\HTSM\HM15\Foto's HM Hans\2015-04-14\DSC_005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241" y="3933056"/>
            <a:ext cx="2755918" cy="1845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G:\BD\Ontwikkeling\Projecten\HTSM\HM15\Foto's HM Hans\2015-04-14\DSC_002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209" y="3945648"/>
            <a:ext cx="2729814" cy="1827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G:\BD\Ontwikkeling\Projecten\HTSM\HM15\Foto's HM Hans\2015-04-14\DSC_007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671" y="1943977"/>
            <a:ext cx="2714601" cy="1817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0573" y="3945647"/>
            <a:ext cx="2714603" cy="1817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itel 1"/>
          <p:cNvSpPr txBox="1">
            <a:spLocks/>
          </p:cNvSpPr>
          <p:nvPr/>
        </p:nvSpPr>
        <p:spPr>
          <a:xfrm>
            <a:off x="2221033" y="367547"/>
            <a:ext cx="6419130" cy="777875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6000" b="1" smtClean="0">
                <a:solidFill>
                  <a:srgbClr val="FF9933"/>
                </a:solidFill>
              </a:rPr>
              <a:t>Hannover Messe</a:t>
            </a:r>
            <a:endParaRPr lang="en-US" sz="6000" b="1" dirty="0">
              <a:solidFill>
                <a:srgbClr val="FF9933"/>
              </a:solidFill>
            </a:endParaRPr>
          </a:p>
        </p:txBody>
      </p:sp>
      <p:pic>
        <p:nvPicPr>
          <p:cNvPr id="16" name="Afbeelding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4282"/>
            <a:ext cx="1541127" cy="140413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82610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850"/>
    </mc:Choice>
    <mc:Fallback xmlns="">
      <p:transition spd="slow" advTm="1085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/>
          <p:cNvSpPr txBox="1">
            <a:spLocks/>
          </p:cNvSpPr>
          <p:nvPr/>
        </p:nvSpPr>
        <p:spPr>
          <a:xfrm>
            <a:off x="1331640" y="367547"/>
            <a:ext cx="7704855" cy="777875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5400" b="1" dirty="0" smtClean="0">
                <a:solidFill>
                  <a:srgbClr val="00409E"/>
                </a:solidFill>
              </a:rPr>
              <a:t>10 Smart Factories</a:t>
            </a:r>
          </a:p>
        </p:txBody>
      </p:sp>
      <p:grpSp>
        <p:nvGrpSpPr>
          <p:cNvPr id="2" name="Groep 1"/>
          <p:cNvGrpSpPr/>
          <p:nvPr/>
        </p:nvGrpSpPr>
        <p:grpSpPr>
          <a:xfrm>
            <a:off x="1187624" y="1814023"/>
            <a:ext cx="2176250" cy="1393440"/>
            <a:chOff x="1187624" y="1814023"/>
            <a:chExt cx="2176250" cy="1393440"/>
          </a:xfrm>
        </p:grpSpPr>
        <p:pic>
          <p:nvPicPr>
            <p:cNvPr id="16" name="Afbeelding 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39137" y="1814023"/>
              <a:ext cx="800100" cy="838200"/>
            </a:xfrm>
            <a:prstGeom prst="rect">
              <a:avLst/>
            </a:prstGeom>
          </p:spPr>
        </p:pic>
        <p:sp>
          <p:nvSpPr>
            <p:cNvPr id="13" name="Afgeronde rechthoek 12"/>
            <p:cNvSpPr/>
            <p:nvPr/>
          </p:nvSpPr>
          <p:spPr>
            <a:xfrm>
              <a:off x="1187624" y="2685498"/>
              <a:ext cx="2176250" cy="521965"/>
            </a:xfrm>
            <a:prstGeom prst="roundRect">
              <a:avLst/>
            </a:prstGeom>
            <a:solidFill>
              <a:srgbClr val="FF9933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600"/>
                </a:spcAft>
              </a:pPr>
              <a:r>
                <a:rPr lang="nl-NL" sz="1600" b="1" smtClean="0">
                  <a:solidFill>
                    <a:schemeClr val="bg1"/>
                  </a:solidFill>
                  <a:latin typeface="Gill Sans MT" pitchFamily="34" charset="0"/>
                  <a:ea typeface="Calibri"/>
                  <a:cs typeface="Times New Roman"/>
                </a:rPr>
                <a:t>Flexible </a:t>
              </a:r>
              <a:br>
                <a:rPr lang="nl-NL" sz="1600" b="1" smtClean="0">
                  <a:solidFill>
                    <a:schemeClr val="bg1"/>
                  </a:solidFill>
                  <a:latin typeface="Gill Sans MT" pitchFamily="34" charset="0"/>
                  <a:ea typeface="Calibri"/>
                  <a:cs typeface="Times New Roman"/>
                </a:rPr>
              </a:br>
              <a:r>
                <a:rPr lang="nl-NL" sz="1600" b="1" smtClean="0">
                  <a:solidFill>
                    <a:schemeClr val="bg1"/>
                  </a:solidFill>
                  <a:latin typeface="Gill Sans MT" pitchFamily="34" charset="0"/>
                  <a:ea typeface="Calibri"/>
                  <a:cs typeface="Times New Roman"/>
                </a:rPr>
                <a:t>Automation Shaver</a:t>
              </a:r>
            </a:p>
          </p:txBody>
        </p:sp>
      </p:grpSp>
      <p:grpSp>
        <p:nvGrpSpPr>
          <p:cNvPr id="3" name="Groep 2"/>
          <p:cNvGrpSpPr/>
          <p:nvPr/>
        </p:nvGrpSpPr>
        <p:grpSpPr>
          <a:xfrm>
            <a:off x="3493010" y="1737823"/>
            <a:ext cx="2176250" cy="1469640"/>
            <a:chOff x="3493010" y="1737823"/>
            <a:chExt cx="2176250" cy="1469640"/>
          </a:xfrm>
        </p:grpSpPr>
        <p:pic>
          <p:nvPicPr>
            <p:cNvPr id="17" name="Afbeelding 1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77861" y="1737823"/>
              <a:ext cx="733425" cy="990600"/>
            </a:xfrm>
            <a:prstGeom prst="rect">
              <a:avLst/>
            </a:prstGeom>
          </p:spPr>
        </p:pic>
        <p:sp>
          <p:nvSpPr>
            <p:cNvPr id="14" name="Afgeronde rechthoek 13"/>
            <p:cNvSpPr/>
            <p:nvPr/>
          </p:nvSpPr>
          <p:spPr>
            <a:xfrm>
              <a:off x="3493010" y="2685498"/>
              <a:ext cx="2176250" cy="521965"/>
            </a:xfrm>
            <a:prstGeom prst="roundRect">
              <a:avLst/>
            </a:prstGeom>
            <a:solidFill>
              <a:srgbClr val="FF9933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600"/>
                </a:spcAft>
              </a:pPr>
              <a:r>
                <a:rPr lang="nl-NL" sz="1600" b="1" smtClean="0">
                  <a:solidFill>
                    <a:schemeClr val="bg1"/>
                  </a:solidFill>
                  <a:latin typeface="Gill Sans MT" pitchFamily="34" charset="0"/>
                  <a:ea typeface="Calibri"/>
                  <a:cs typeface="Times New Roman"/>
                </a:rPr>
                <a:t>Feed forward</a:t>
              </a:r>
              <a:br>
                <a:rPr lang="nl-NL" sz="1600" b="1" smtClean="0">
                  <a:solidFill>
                    <a:schemeClr val="bg1"/>
                  </a:solidFill>
                  <a:latin typeface="Gill Sans MT" pitchFamily="34" charset="0"/>
                  <a:ea typeface="Calibri"/>
                  <a:cs typeface="Times New Roman"/>
                </a:rPr>
              </a:br>
              <a:r>
                <a:rPr lang="nl-NL" sz="1600" b="1" smtClean="0">
                  <a:solidFill>
                    <a:schemeClr val="bg1"/>
                  </a:solidFill>
                  <a:latin typeface="Gill Sans MT" pitchFamily="34" charset="0"/>
                  <a:ea typeface="Calibri"/>
                  <a:cs typeface="Times New Roman"/>
                </a:rPr>
                <a:t>control Fuel Cel</a:t>
              </a:r>
            </a:p>
          </p:txBody>
        </p:sp>
      </p:grpSp>
      <p:grpSp>
        <p:nvGrpSpPr>
          <p:cNvPr id="4" name="Groep 3"/>
          <p:cNvGrpSpPr/>
          <p:nvPr/>
        </p:nvGrpSpPr>
        <p:grpSpPr>
          <a:xfrm>
            <a:off x="5780126" y="1798830"/>
            <a:ext cx="2176250" cy="1408633"/>
            <a:chOff x="5780126" y="1798830"/>
            <a:chExt cx="2176250" cy="1408633"/>
          </a:xfrm>
        </p:grpSpPr>
        <p:pic>
          <p:nvPicPr>
            <p:cNvPr id="18" name="Afbeelding 1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516577" y="1798830"/>
              <a:ext cx="847725" cy="828675"/>
            </a:xfrm>
            <a:prstGeom prst="rect">
              <a:avLst/>
            </a:prstGeom>
          </p:spPr>
        </p:pic>
        <p:sp>
          <p:nvSpPr>
            <p:cNvPr id="15" name="Afgeronde rechthoek 14"/>
            <p:cNvSpPr/>
            <p:nvPr/>
          </p:nvSpPr>
          <p:spPr>
            <a:xfrm>
              <a:off x="5780126" y="2685498"/>
              <a:ext cx="2176250" cy="521965"/>
            </a:xfrm>
            <a:prstGeom prst="roundRect">
              <a:avLst/>
            </a:prstGeom>
            <a:solidFill>
              <a:srgbClr val="FF9933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600"/>
                </a:spcAft>
              </a:pPr>
              <a:r>
                <a:rPr lang="nl-NL" sz="1600" b="1" smtClean="0">
                  <a:solidFill>
                    <a:schemeClr val="bg1"/>
                  </a:solidFill>
                  <a:latin typeface="Gill Sans MT" pitchFamily="34" charset="0"/>
                  <a:ea typeface="Calibri"/>
                  <a:cs typeface="Times New Roman"/>
                </a:rPr>
                <a:t>Pilot factory</a:t>
              </a:r>
              <a:br>
                <a:rPr lang="nl-NL" sz="1600" b="1" smtClean="0">
                  <a:solidFill>
                    <a:schemeClr val="bg1"/>
                  </a:solidFill>
                  <a:latin typeface="Gill Sans MT" pitchFamily="34" charset="0"/>
                  <a:ea typeface="Calibri"/>
                  <a:cs typeface="Times New Roman"/>
                </a:rPr>
              </a:br>
              <a:r>
                <a:rPr lang="nl-NL" sz="1600" b="1" smtClean="0">
                  <a:solidFill>
                    <a:schemeClr val="bg1"/>
                  </a:solidFill>
                  <a:latin typeface="Gill Sans MT" pitchFamily="34" charset="0"/>
                  <a:ea typeface="Calibri"/>
                  <a:cs typeface="Times New Roman"/>
                </a:rPr>
                <a:t>wearables</a:t>
              </a:r>
            </a:p>
          </p:txBody>
        </p:sp>
      </p:grpSp>
      <p:grpSp>
        <p:nvGrpSpPr>
          <p:cNvPr id="5" name="Groep 4"/>
          <p:cNvGrpSpPr/>
          <p:nvPr/>
        </p:nvGrpSpPr>
        <p:grpSpPr>
          <a:xfrm>
            <a:off x="1187624" y="3552645"/>
            <a:ext cx="2176250" cy="1244507"/>
            <a:chOff x="1187624" y="3552645"/>
            <a:chExt cx="2176250" cy="1244507"/>
          </a:xfrm>
        </p:grpSpPr>
        <p:pic>
          <p:nvPicPr>
            <p:cNvPr id="22" name="Afbeelding 2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979712" y="3552645"/>
              <a:ext cx="733425" cy="704850"/>
            </a:xfrm>
            <a:prstGeom prst="rect">
              <a:avLst/>
            </a:prstGeom>
          </p:spPr>
        </p:pic>
        <p:sp>
          <p:nvSpPr>
            <p:cNvPr id="26" name="Afgeronde rechthoek 25"/>
            <p:cNvSpPr/>
            <p:nvPr/>
          </p:nvSpPr>
          <p:spPr>
            <a:xfrm>
              <a:off x="1187624" y="4275187"/>
              <a:ext cx="2176250" cy="521965"/>
            </a:xfrm>
            <a:prstGeom prst="roundRect">
              <a:avLst/>
            </a:prstGeom>
            <a:solidFill>
              <a:srgbClr val="FF9933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600"/>
                </a:spcAft>
              </a:pPr>
              <a:r>
                <a:rPr lang="nl-NL" sz="1600" b="1" smtClean="0">
                  <a:solidFill>
                    <a:schemeClr val="bg1"/>
                  </a:solidFill>
                  <a:latin typeface="Gill Sans MT" pitchFamily="34" charset="0"/>
                  <a:ea typeface="Calibri"/>
                  <a:cs typeface="Times New Roman"/>
                </a:rPr>
                <a:t>Modelbased</a:t>
              </a:r>
              <a:br>
                <a:rPr lang="nl-NL" sz="1600" b="1" smtClean="0">
                  <a:solidFill>
                    <a:schemeClr val="bg1"/>
                  </a:solidFill>
                  <a:latin typeface="Gill Sans MT" pitchFamily="34" charset="0"/>
                  <a:ea typeface="Calibri"/>
                  <a:cs typeface="Times New Roman"/>
                </a:rPr>
              </a:br>
              <a:r>
                <a:rPr lang="nl-NL" sz="1600" b="1" smtClean="0">
                  <a:solidFill>
                    <a:schemeClr val="bg1"/>
                  </a:solidFill>
                  <a:latin typeface="Gill Sans MT" pitchFamily="34" charset="0"/>
                  <a:ea typeface="Calibri"/>
                  <a:cs typeface="Times New Roman"/>
                </a:rPr>
                <a:t>Engineering Shaver</a:t>
              </a:r>
            </a:p>
          </p:txBody>
        </p:sp>
      </p:grpSp>
      <p:grpSp>
        <p:nvGrpSpPr>
          <p:cNvPr id="6" name="Groep 5"/>
          <p:cNvGrpSpPr/>
          <p:nvPr/>
        </p:nvGrpSpPr>
        <p:grpSpPr>
          <a:xfrm>
            <a:off x="3475870" y="3595508"/>
            <a:ext cx="2176250" cy="1201644"/>
            <a:chOff x="3475870" y="3595508"/>
            <a:chExt cx="2176250" cy="1201644"/>
          </a:xfrm>
        </p:grpSpPr>
        <p:pic>
          <p:nvPicPr>
            <p:cNvPr id="19" name="Afbeelding 1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160439" y="3595508"/>
              <a:ext cx="971550" cy="619125"/>
            </a:xfrm>
            <a:prstGeom prst="rect">
              <a:avLst/>
            </a:prstGeom>
          </p:spPr>
        </p:pic>
        <p:sp>
          <p:nvSpPr>
            <p:cNvPr id="27" name="Afgeronde rechthoek 26"/>
            <p:cNvSpPr/>
            <p:nvPr/>
          </p:nvSpPr>
          <p:spPr>
            <a:xfrm>
              <a:off x="3475870" y="4275187"/>
              <a:ext cx="2176250" cy="521965"/>
            </a:xfrm>
            <a:prstGeom prst="roundRect">
              <a:avLst/>
            </a:prstGeom>
            <a:solidFill>
              <a:srgbClr val="FF9933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600"/>
                </a:spcAft>
              </a:pPr>
              <a:r>
                <a:rPr lang="nl-NL" sz="1600" b="1" smtClean="0">
                  <a:solidFill>
                    <a:schemeClr val="bg1"/>
                  </a:solidFill>
                  <a:latin typeface="Gill Sans MT" pitchFamily="34" charset="0"/>
                  <a:ea typeface="Calibri"/>
                  <a:cs typeface="Times New Roman"/>
                </a:rPr>
                <a:t>Intergation CAD/CAM &amp; PDM</a:t>
              </a:r>
            </a:p>
          </p:txBody>
        </p:sp>
      </p:grpSp>
      <p:grpSp>
        <p:nvGrpSpPr>
          <p:cNvPr id="8" name="Groep 7"/>
          <p:cNvGrpSpPr/>
          <p:nvPr/>
        </p:nvGrpSpPr>
        <p:grpSpPr>
          <a:xfrm>
            <a:off x="107504" y="5068243"/>
            <a:ext cx="2176250" cy="1271941"/>
            <a:chOff x="107504" y="5068243"/>
            <a:chExt cx="2176250" cy="1271941"/>
          </a:xfrm>
        </p:grpSpPr>
        <p:pic>
          <p:nvPicPr>
            <p:cNvPr id="20" name="Afbeelding 19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99592" y="5068243"/>
              <a:ext cx="885825" cy="771525"/>
            </a:xfrm>
            <a:prstGeom prst="rect">
              <a:avLst/>
            </a:prstGeom>
          </p:spPr>
        </p:pic>
        <p:sp>
          <p:nvSpPr>
            <p:cNvPr id="29" name="Afgeronde rechthoek 28"/>
            <p:cNvSpPr/>
            <p:nvPr/>
          </p:nvSpPr>
          <p:spPr>
            <a:xfrm>
              <a:off x="107504" y="5818219"/>
              <a:ext cx="2176250" cy="521965"/>
            </a:xfrm>
            <a:prstGeom prst="roundRect">
              <a:avLst/>
            </a:prstGeom>
            <a:solidFill>
              <a:srgbClr val="FF9933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600"/>
                </a:spcAft>
              </a:pPr>
              <a:r>
                <a:rPr lang="nl-NL" sz="1600" b="1" smtClean="0">
                  <a:solidFill>
                    <a:schemeClr val="bg1"/>
                  </a:solidFill>
                  <a:latin typeface="Gill Sans MT" pitchFamily="34" charset="0"/>
                  <a:ea typeface="Calibri"/>
                  <a:cs typeface="Times New Roman"/>
                </a:rPr>
                <a:t>Customized</a:t>
              </a:r>
              <a:r>
                <a:rPr lang="nl-NL" sz="1600" b="1">
                  <a:solidFill>
                    <a:schemeClr val="bg1"/>
                  </a:solidFill>
                  <a:latin typeface="Gill Sans MT" pitchFamily="34" charset="0"/>
                  <a:ea typeface="Calibri"/>
                  <a:cs typeface="Times New Roman"/>
                </a:rPr>
                <a:t/>
              </a:r>
              <a:br>
                <a:rPr lang="nl-NL" sz="1600" b="1">
                  <a:solidFill>
                    <a:schemeClr val="bg1"/>
                  </a:solidFill>
                  <a:latin typeface="Gill Sans MT" pitchFamily="34" charset="0"/>
                  <a:ea typeface="Calibri"/>
                  <a:cs typeface="Times New Roman"/>
                </a:rPr>
              </a:br>
              <a:r>
                <a:rPr lang="nl-NL" sz="1600" b="1" smtClean="0">
                  <a:solidFill>
                    <a:schemeClr val="bg1"/>
                  </a:solidFill>
                  <a:latin typeface="Gill Sans MT" pitchFamily="34" charset="0"/>
                  <a:ea typeface="Calibri"/>
                  <a:cs typeface="Times New Roman"/>
                </a:rPr>
                <a:t>Lenses in flow</a:t>
              </a:r>
            </a:p>
          </p:txBody>
        </p:sp>
      </p:grpSp>
      <p:grpSp>
        <p:nvGrpSpPr>
          <p:cNvPr id="9" name="Groep 8"/>
          <p:cNvGrpSpPr/>
          <p:nvPr/>
        </p:nvGrpSpPr>
        <p:grpSpPr>
          <a:xfrm>
            <a:off x="2340882" y="5053955"/>
            <a:ext cx="2176250" cy="1286229"/>
            <a:chOff x="2340882" y="5053955"/>
            <a:chExt cx="2176250" cy="1286229"/>
          </a:xfrm>
        </p:grpSpPr>
        <p:pic>
          <p:nvPicPr>
            <p:cNvPr id="21" name="Afbeelding 20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186881" y="5053955"/>
              <a:ext cx="781050" cy="800100"/>
            </a:xfrm>
            <a:prstGeom prst="rect">
              <a:avLst/>
            </a:prstGeom>
          </p:spPr>
        </p:pic>
        <p:sp>
          <p:nvSpPr>
            <p:cNvPr id="30" name="Afgeronde rechthoek 29"/>
            <p:cNvSpPr/>
            <p:nvPr/>
          </p:nvSpPr>
          <p:spPr>
            <a:xfrm>
              <a:off x="2340882" y="5818219"/>
              <a:ext cx="2176250" cy="521965"/>
            </a:xfrm>
            <a:prstGeom prst="roundRect">
              <a:avLst/>
            </a:prstGeom>
            <a:solidFill>
              <a:srgbClr val="FF9933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600"/>
                </a:spcAft>
              </a:pPr>
              <a:r>
                <a:rPr lang="nl-NL" sz="1600" b="1" smtClean="0">
                  <a:solidFill>
                    <a:schemeClr val="bg1"/>
                  </a:solidFill>
                  <a:latin typeface="Gill Sans MT" pitchFamily="34" charset="0"/>
                  <a:ea typeface="Calibri"/>
                  <a:cs typeface="Times New Roman"/>
                </a:rPr>
                <a:t>Personalized</a:t>
              </a:r>
              <a:br>
                <a:rPr lang="nl-NL" sz="1600" b="1" smtClean="0">
                  <a:solidFill>
                    <a:schemeClr val="bg1"/>
                  </a:solidFill>
                  <a:latin typeface="Gill Sans MT" pitchFamily="34" charset="0"/>
                  <a:ea typeface="Calibri"/>
                  <a:cs typeface="Times New Roman"/>
                </a:rPr>
              </a:br>
              <a:r>
                <a:rPr lang="nl-NL" sz="1600" b="1" smtClean="0">
                  <a:solidFill>
                    <a:schemeClr val="bg1"/>
                  </a:solidFill>
                  <a:latin typeface="Gill Sans MT" pitchFamily="34" charset="0"/>
                  <a:ea typeface="Calibri"/>
                  <a:cs typeface="Times New Roman"/>
                </a:rPr>
                <a:t>Healttech IoT</a:t>
              </a:r>
            </a:p>
          </p:txBody>
        </p:sp>
      </p:grpSp>
      <p:grpSp>
        <p:nvGrpSpPr>
          <p:cNvPr id="10" name="Groep 9"/>
          <p:cNvGrpSpPr/>
          <p:nvPr/>
        </p:nvGrpSpPr>
        <p:grpSpPr>
          <a:xfrm>
            <a:off x="4627998" y="4978326"/>
            <a:ext cx="2176250" cy="1361858"/>
            <a:chOff x="4627998" y="4978326"/>
            <a:chExt cx="2176250" cy="1361858"/>
          </a:xfrm>
        </p:grpSpPr>
        <p:pic>
          <p:nvPicPr>
            <p:cNvPr id="25" name="Afbeelding 24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860032" y="4978326"/>
              <a:ext cx="1266825" cy="1095375"/>
            </a:xfrm>
            <a:prstGeom prst="rect">
              <a:avLst/>
            </a:prstGeom>
          </p:spPr>
        </p:pic>
        <p:sp>
          <p:nvSpPr>
            <p:cNvPr id="31" name="Afgeronde rechthoek 30"/>
            <p:cNvSpPr/>
            <p:nvPr/>
          </p:nvSpPr>
          <p:spPr>
            <a:xfrm>
              <a:off x="4627998" y="5818219"/>
              <a:ext cx="2176250" cy="521965"/>
            </a:xfrm>
            <a:prstGeom prst="roundRect">
              <a:avLst/>
            </a:prstGeom>
            <a:solidFill>
              <a:srgbClr val="FF9933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600"/>
                </a:spcAft>
              </a:pPr>
              <a:r>
                <a:rPr lang="nl-NL" sz="1600" b="1" smtClean="0">
                  <a:solidFill>
                    <a:schemeClr val="bg1"/>
                  </a:solidFill>
                  <a:latin typeface="Gill Sans MT" pitchFamily="34" charset="0"/>
                  <a:ea typeface="Calibri"/>
                  <a:cs typeface="Times New Roman"/>
                </a:rPr>
                <a:t>Personalized</a:t>
              </a:r>
              <a:br>
                <a:rPr lang="nl-NL" sz="1600" b="1" smtClean="0">
                  <a:solidFill>
                    <a:schemeClr val="bg1"/>
                  </a:solidFill>
                  <a:latin typeface="Gill Sans MT" pitchFamily="34" charset="0"/>
                  <a:ea typeface="Calibri"/>
                  <a:cs typeface="Times New Roman"/>
                </a:rPr>
              </a:br>
              <a:r>
                <a:rPr lang="nl-NL" sz="1600" b="1" smtClean="0">
                  <a:solidFill>
                    <a:schemeClr val="bg1"/>
                  </a:solidFill>
                  <a:latin typeface="Gill Sans MT" pitchFamily="34" charset="0"/>
                  <a:ea typeface="Calibri"/>
                  <a:cs typeface="Times New Roman"/>
                </a:rPr>
                <a:t>Vision technology</a:t>
              </a:r>
            </a:p>
          </p:txBody>
        </p:sp>
      </p:grpSp>
      <p:grpSp>
        <p:nvGrpSpPr>
          <p:cNvPr id="11" name="Groep 10"/>
          <p:cNvGrpSpPr/>
          <p:nvPr/>
        </p:nvGrpSpPr>
        <p:grpSpPr>
          <a:xfrm>
            <a:off x="6860246" y="4968230"/>
            <a:ext cx="2176250" cy="1371954"/>
            <a:chOff x="6860246" y="4968230"/>
            <a:chExt cx="2176250" cy="1371954"/>
          </a:xfrm>
        </p:grpSpPr>
        <p:pic>
          <p:nvPicPr>
            <p:cNvPr id="24" name="Afbeelding 23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452320" y="4968230"/>
              <a:ext cx="857250" cy="971550"/>
            </a:xfrm>
            <a:prstGeom prst="rect">
              <a:avLst/>
            </a:prstGeom>
          </p:spPr>
        </p:pic>
        <p:sp>
          <p:nvSpPr>
            <p:cNvPr id="32" name="Afgeronde rechthoek 31"/>
            <p:cNvSpPr/>
            <p:nvPr/>
          </p:nvSpPr>
          <p:spPr>
            <a:xfrm>
              <a:off x="6860246" y="5818219"/>
              <a:ext cx="2176250" cy="521965"/>
            </a:xfrm>
            <a:prstGeom prst="roundRect">
              <a:avLst/>
            </a:prstGeom>
            <a:solidFill>
              <a:srgbClr val="FF9933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600"/>
                </a:spcAft>
              </a:pPr>
              <a:r>
                <a:rPr lang="nl-NL" sz="1600" b="1" smtClean="0">
                  <a:solidFill>
                    <a:schemeClr val="bg1"/>
                  </a:solidFill>
                  <a:latin typeface="Gill Sans MT" pitchFamily="34" charset="0"/>
                  <a:ea typeface="Calibri"/>
                  <a:cs typeface="Times New Roman"/>
                </a:rPr>
                <a:t>Self Sailing boats</a:t>
              </a:r>
            </a:p>
          </p:txBody>
        </p:sp>
      </p:grpSp>
      <p:grpSp>
        <p:nvGrpSpPr>
          <p:cNvPr id="7" name="Groep 6"/>
          <p:cNvGrpSpPr/>
          <p:nvPr/>
        </p:nvGrpSpPr>
        <p:grpSpPr>
          <a:xfrm>
            <a:off x="5780126" y="3495495"/>
            <a:ext cx="2176250" cy="1301657"/>
            <a:chOff x="5780126" y="3495495"/>
            <a:chExt cx="2176250" cy="1301657"/>
          </a:xfrm>
        </p:grpSpPr>
        <p:pic>
          <p:nvPicPr>
            <p:cNvPr id="23" name="Afbeelding 22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6470104" y="3495495"/>
              <a:ext cx="838200" cy="819150"/>
            </a:xfrm>
            <a:prstGeom prst="rect">
              <a:avLst/>
            </a:prstGeom>
          </p:spPr>
        </p:pic>
        <p:sp>
          <p:nvSpPr>
            <p:cNvPr id="33" name="Afgeronde rechthoek 32"/>
            <p:cNvSpPr/>
            <p:nvPr/>
          </p:nvSpPr>
          <p:spPr>
            <a:xfrm>
              <a:off x="5780126" y="4275187"/>
              <a:ext cx="2176250" cy="521965"/>
            </a:xfrm>
            <a:prstGeom prst="roundRect">
              <a:avLst/>
            </a:prstGeom>
            <a:solidFill>
              <a:srgbClr val="FF9933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600"/>
                </a:spcAft>
              </a:pPr>
              <a:r>
                <a:rPr lang="nl-NL" sz="1600" b="1" smtClean="0">
                  <a:solidFill>
                    <a:schemeClr val="bg1"/>
                  </a:solidFill>
                  <a:latin typeface="Gill Sans MT" pitchFamily="34" charset="0"/>
                  <a:ea typeface="Calibri"/>
                  <a:cs typeface="Times New Roman"/>
                </a:rPr>
                <a:t>3D Bending</a:t>
              </a:r>
              <a:br>
                <a:rPr lang="nl-NL" sz="1600" b="1" smtClean="0">
                  <a:solidFill>
                    <a:schemeClr val="bg1"/>
                  </a:solidFill>
                  <a:latin typeface="Gill Sans MT" pitchFamily="34" charset="0"/>
                  <a:ea typeface="Calibri"/>
                  <a:cs typeface="Times New Roman"/>
                </a:rPr>
              </a:br>
              <a:r>
                <a:rPr lang="nl-NL" sz="1600" b="1" smtClean="0">
                  <a:solidFill>
                    <a:schemeClr val="bg1"/>
                  </a:solidFill>
                  <a:latin typeface="Gill Sans MT" pitchFamily="34" charset="0"/>
                  <a:ea typeface="Calibri"/>
                  <a:cs typeface="Times New Roman"/>
                </a:rPr>
                <a:t>Shipbuilding</a:t>
              </a:r>
            </a:p>
          </p:txBody>
        </p:sp>
      </p:grpSp>
      <p:pic>
        <p:nvPicPr>
          <p:cNvPr id="35" name="Afbeelding 3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4282"/>
            <a:ext cx="1541127" cy="140413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01151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0918"/>
    </mc:Choice>
    <mc:Fallback xmlns="">
      <p:transition advTm="20918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/>
          <p:cNvSpPr txBox="1">
            <a:spLocks/>
          </p:cNvSpPr>
          <p:nvPr/>
        </p:nvSpPr>
        <p:spPr bwMode="auto">
          <a:xfrm>
            <a:off x="1115616" y="1859037"/>
            <a:ext cx="7560840" cy="777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ill Sans MT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ill Sans MT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ill Sans MT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ill Sans MT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ill Sans MT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r>
              <a:rPr lang="en-US" sz="6600" smtClean="0">
                <a:solidFill>
                  <a:srgbClr val="00409E"/>
                </a:solidFill>
              </a:rPr>
              <a:t>Make your factory a Smart Factory</a:t>
            </a:r>
          </a:p>
          <a:p>
            <a:endParaRPr lang="en-US" sz="4400" smtClean="0">
              <a:solidFill>
                <a:srgbClr val="00409E"/>
              </a:solidFill>
            </a:endParaRPr>
          </a:p>
          <a:p>
            <a:endParaRPr lang="en-US" sz="4400" dirty="0">
              <a:solidFill>
                <a:srgbClr val="00409E"/>
              </a:solidFill>
            </a:endParaRPr>
          </a:p>
        </p:txBody>
      </p:sp>
      <p:grpSp>
        <p:nvGrpSpPr>
          <p:cNvPr id="30" name="Groep 29"/>
          <p:cNvGrpSpPr/>
          <p:nvPr/>
        </p:nvGrpSpPr>
        <p:grpSpPr>
          <a:xfrm>
            <a:off x="1763688" y="3573016"/>
            <a:ext cx="2088232" cy="2895948"/>
            <a:chOff x="-36512" y="0"/>
            <a:chExt cx="4848301" cy="6858000"/>
          </a:xfrm>
        </p:grpSpPr>
        <p:pic>
          <p:nvPicPr>
            <p:cNvPr id="33" name="Afbeelding 3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6512" y="0"/>
              <a:ext cx="4848301" cy="6858000"/>
            </a:xfrm>
            <a:prstGeom prst="rect">
              <a:avLst/>
            </a:prstGeom>
          </p:spPr>
        </p:pic>
        <p:pic>
          <p:nvPicPr>
            <p:cNvPr id="35" name="Afbeelding 3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36512" y="194574"/>
              <a:ext cx="4848301" cy="1964139"/>
            </a:xfrm>
            <a:prstGeom prst="rect">
              <a:avLst/>
            </a:prstGeom>
          </p:spPr>
        </p:pic>
      </p:grpSp>
      <p:cxnSp>
        <p:nvCxnSpPr>
          <p:cNvPr id="3" name="Rechte verbindingslijn 2"/>
          <p:cNvCxnSpPr/>
          <p:nvPr/>
        </p:nvCxnSpPr>
        <p:spPr>
          <a:xfrm>
            <a:off x="1259632" y="3068960"/>
            <a:ext cx="6858145" cy="0"/>
          </a:xfrm>
          <a:prstGeom prst="line">
            <a:avLst/>
          </a:prstGeom>
          <a:ln w="38100">
            <a:solidFill>
              <a:srgbClr val="00409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Afbeelding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9952" y="3573016"/>
            <a:ext cx="2952328" cy="1310095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9954" y="5157192"/>
            <a:ext cx="2952326" cy="1310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485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4282"/>
            <a:ext cx="1541127" cy="1404138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2523" y="2780928"/>
            <a:ext cx="5330963" cy="1082042"/>
          </a:xfrm>
          <a:prstGeom prst="rect">
            <a:avLst/>
          </a:prstGeom>
        </p:spPr>
      </p:pic>
      <p:sp>
        <p:nvSpPr>
          <p:cNvPr id="5" name="Titel 1"/>
          <p:cNvSpPr txBox="1">
            <a:spLocks/>
          </p:cNvSpPr>
          <p:nvPr/>
        </p:nvSpPr>
        <p:spPr>
          <a:xfrm>
            <a:off x="1331640" y="367547"/>
            <a:ext cx="7704855" cy="777875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5400" b="1" smtClean="0">
                <a:solidFill>
                  <a:srgbClr val="00409E"/>
                </a:solidFill>
              </a:rPr>
              <a:t>RoSF Spin-off’s</a:t>
            </a:r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755577" y="5099397"/>
            <a:ext cx="7704855" cy="777875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5400" b="1" smtClean="0"/>
              <a:t>Smart Feed Factory</a:t>
            </a:r>
          </a:p>
        </p:txBody>
      </p:sp>
      <p:sp>
        <p:nvSpPr>
          <p:cNvPr id="3" name="Rechthoek 2"/>
          <p:cNvSpPr/>
          <p:nvPr/>
        </p:nvSpPr>
        <p:spPr>
          <a:xfrm>
            <a:off x="323528" y="2276872"/>
            <a:ext cx="8568952" cy="2160240"/>
          </a:xfrm>
          <a:prstGeom prst="rect">
            <a:avLst/>
          </a:prstGeom>
          <a:noFill/>
          <a:ln>
            <a:solidFill>
              <a:srgbClr val="0040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/>
          <p:cNvSpPr/>
          <p:nvPr/>
        </p:nvSpPr>
        <p:spPr>
          <a:xfrm>
            <a:off x="323528" y="4509120"/>
            <a:ext cx="8568952" cy="2160240"/>
          </a:xfrm>
          <a:prstGeom prst="rect">
            <a:avLst/>
          </a:prstGeom>
          <a:noFill/>
          <a:ln>
            <a:solidFill>
              <a:srgbClr val="0040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3486" y="2818589"/>
            <a:ext cx="905101" cy="1076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2109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4282"/>
            <a:ext cx="1541127" cy="1404138"/>
          </a:xfrm>
          <a:prstGeom prst="rect">
            <a:avLst/>
          </a:prstGeom>
        </p:spPr>
      </p:pic>
      <p:sp>
        <p:nvSpPr>
          <p:cNvPr id="5" name="Titel 1"/>
          <p:cNvSpPr txBox="1">
            <a:spLocks/>
          </p:cNvSpPr>
          <p:nvPr/>
        </p:nvSpPr>
        <p:spPr>
          <a:xfrm>
            <a:off x="1576623" y="260648"/>
            <a:ext cx="7567377" cy="777875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</a:pPr>
            <a:r>
              <a:rPr lang="en-US" sz="5400" b="1">
                <a:solidFill>
                  <a:srgbClr val="00409E"/>
                </a:solidFill>
              </a:rPr>
              <a:t>Hoe kunt </a:t>
            </a:r>
            <a:r>
              <a:rPr lang="en-US" sz="5400" b="1" smtClean="0">
                <a:solidFill>
                  <a:srgbClr val="00409E"/>
                </a:solidFill>
              </a:rPr>
              <a:t>u meedoen</a:t>
            </a:r>
            <a:r>
              <a:rPr lang="en-US" b="1" smtClean="0">
                <a:solidFill>
                  <a:srgbClr val="00409E"/>
                </a:solidFill>
              </a:rPr>
              <a:t>?</a:t>
            </a:r>
          </a:p>
          <a:p>
            <a:pPr algn="r" fontAlgn="auto">
              <a:spcAft>
                <a:spcPts val="0"/>
              </a:spcAft>
            </a:pPr>
            <a:r>
              <a:rPr lang="en-US" sz="3200" b="1" i="1">
                <a:solidFill>
                  <a:srgbClr val="FF9933"/>
                </a:solidFill>
              </a:rPr>
              <a:t>Van consortium naar community</a:t>
            </a:r>
          </a:p>
          <a:p>
            <a:pPr algn="r" fontAlgn="auto">
              <a:spcAft>
                <a:spcPts val="0"/>
              </a:spcAft>
            </a:pPr>
            <a:endParaRPr lang="en-US" b="1" dirty="0">
              <a:solidFill>
                <a:srgbClr val="00409E"/>
              </a:solidFill>
            </a:endParaRPr>
          </a:p>
        </p:txBody>
      </p:sp>
      <p:sp>
        <p:nvSpPr>
          <p:cNvPr id="6" name="Titel 1"/>
          <p:cNvSpPr txBox="1">
            <a:spLocks/>
          </p:cNvSpPr>
          <p:nvPr/>
        </p:nvSpPr>
        <p:spPr bwMode="auto">
          <a:xfrm>
            <a:off x="179513" y="2924944"/>
            <a:ext cx="8964488" cy="393305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ill Sans MT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ill Sans MT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ill Sans MT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ill Sans MT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ill Sans MT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marL="357188" indent="-357188" algn="l">
              <a:buFont typeface="Arial" panose="020B0604020202020204" pitchFamily="34" charset="0"/>
              <a:buChar char="•"/>
            </a:pPr>
            <a:r>
              <a:rPr lang="en-US" sz="4000" dirty="0" err="1" smtClean="0">
                <a:solidFill>
                  <a:srgbClr val="00409E"/>
                </a:solidFill>
              </a:rPr>
              <a:t>Meedoen</a:t>
            </a:r>
            <a:r>
              <a:rPr lang="en-US" sz="4000" dirty="0" smtClean="0">
                <a:solidFill>
                  <a:srgbClr val="00409E"/>
                </a:solidFill>
              </a:rPr>
              <a:t> </a:t>
            </a:r>
            <a:r>
              <a:rPr lang="en-US" sz="4000" dirty="0" err="1" smtClean="0">
                <a:solidFill>
                  <a:srgbClr val="00409E"/>
                </a:solidFill>
              </a:rPr>
              <a:t>aan</a:t>
            </a:r>
            <a:r>
              <a:rPr lang="en-US" sz="4000" dirty="0" smtClean="0">
                <a:solidFill>
                  <a:srgbClr val="00409E"/>
                </a:solidFill>
              </a:rPr>
              <a:t> </a:t>
            </a:r>
            <a:r>
              <a:rPr lang="en-US" sz="4000" dirty="0" err="1" smtClean="0">
                <a:solidFill>
                  <a:srgbClr val="00409E"/>
                </a:solidFill>
              </a:rPr>
              <a:t>RoSF-netwerk</a:t>
            </a:r>
            <a:endParaRPr lang="en-US" sz="4000" dirty="0" smtClean="0">
              <a:solidFill>
                <a:srgbClr val="00409E"/>
              </a:solidFill>
            </a:endParaRPr>
          </a:p>
          <a:p>
            <a:pPr marL="357188" indent="-357188" algn="l"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rgbClr val="00409E"/>
                </a:solidFill>
              </a:rPr>
              <a:t>Demo-</a:t>
            </a:r>
            <a:r>
              <a:rPr lang="en-US" sz="4000" dirty="0" err="1" smtClean="0">
                <a:solidFill>
                  <a:srgbClr val="00409E"/>
                </a:solidFill>
              </a:rPr>
              <a:t>bedrijf</a:t>
            </a:r>
            <a:r>
              <a:rPr lang="en-US" sz="4000" dirty="0" smtClean="0">
                <a:solidFill>
                  <a:srgbClr val="00409E"/>
                </a:solidFill>
              </a:rPr>
              <a:t> </a:t>
            </a:r>
            <a:r>
              <a:rPr lang="en-US" sz="4000" dirty="0" err="1" smtClean="0">
                <a:solidFill>
                  <a:srgbClr val="00409E"/>
                </a:solidFill>
              </a:rPr>
              <a:t>worden</a:t>
            </a:r>
            <a:endParaRPr lang="en-US" sz="4000" dirty="0" smtClean="0">
              <a:solidFill>
                <a:srgbClr val="00409E"/>
              </a:solidFill>
            </a:endParaRPr>
          </a:p>
          <a:p>
            <a:pPr marL="357188" indent="-357188" algn="l"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rgbClr val="00409E"/>
                </a:solidFill>
              </a:rPr>
              <a:t>Kick-off: 30 </a:t>
            </a:r>
            <a:r>
              <a:rPr lang="en-US" sz="4000" dirty="0" err="1" smtClean="0">
                <a:solidFill>
                  <a:srgbClr val="00409E"/>
                </a:solidFill>
              </a:rPr>
              <a:t>januari</a:t>
            </a:r>
            <a:r>
              <a:rPr lang="en-US" sz="4000" dirty="0" smtClean="0">
                <a:solidFill>
                  <a:srgbClr val="00409E"/>
                </a:solidFill>
              </a:rPr>
              <a:t> 2017</a:t>
            </a:r>
            <a:endParaRPr lang="en-US" sz="4000" dirty="0">
              <a:solidFill>
                <a:srgbClr val="00409E"/>
              </a:solidFill>
            </a:endParaRPr>
          </a:p>
          <a:p>
            <a:endParaRPr lang="en-US" sz="4800" dirty="0" smtClean="0">
              <a:solidFill>
                <a:srgbClr val="00409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428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Afbeelding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8844" y="900597"/>
            <a:ext cx="1109810" cy="95960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7" name="Afgeronde rechthoek 26"/>
          <p:cNvSpPr/>
          <p:nvPr/>
        </p:nvSpPr>
        <p:spPr>
          <a:xfrm rot="18900000">
            <a:off x="4064589" y="2482555"/>
            <a:ext cx="2370205" cy="38014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600"/>
              </a:spcAft>
            </a:pPr>
            <a:r>
              <a:rPr lang="nl-NL" sz="1050" b="1" smtClean="0">
                <a:solidFill>
                  <a:srgbClr val="00409E"/>
                </a:solidFill>
                <a:latin typeface="Gill Sans MT" pitchFamily="34" charset="0"/>
                <a:ea typeface="Calibri"/>
                <a:cs typeface="Times New Roman"/>
              </a:rPr>
              <a:t>Integration CAD/CAM &amp; </a:t>
            </a:r>
            <a:r>
              <a:rPr lang="nl-NL" sz="1050" b="1" dirty="0" smtClean="0">
                <a:solidFill>
                  <a:srgbClr val="00409E"/>
                </a:solidFill>
                <a:latin typeface="Gill Sans MT" pitchFamily="34" charset="0"/>
                <a:ea typeface="Calibri"/>
                <a:cs typeface="Times New Roman"/>
              </a:rPr>
              <a:t>PDM</a:t>
            </a:r>
          </a:p>
        </p:txBody>
      </p:sp>
      <p:pic>
        <p:nvPicPr>
          <p:cNvPr id="19" name="Afbeelding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84687" y="1040597"/>
            <a:ext cx="939170" cy="67960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2" name="Afgeronde rechthoek 31"/>
          <p:cNvSpPr/>
          <p:nvPr/>
        </p:nvSpPr>
        <p:spPr>
          <a:xfrm rot="18900000">
            <a:off x="5797492" y="2477820"/>
            <a:ext cx="2383600" cy="38014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600"/>
              </a:spcAft>
            </a:pPr>
            <a:r>
              <a:rPr lang="nl-NL" sz="1050" b="1" smtClean="0">
                <a:solidFill>
                  <a:srgbClr val="00409E"/>
                </a:solidFill>
                <a:latin typeface="Gill Sans MT" pitchFamily="34" charset="0"/>
                <a:ea typeface="Calibri"/>
                <a:cs typeface="Times New Roman"/>
              </a:rPr>
              <a:t>Self Sailing boats</a:t>
            </a:r>
          </a:p>
        </p:txBody>
      </p:sp>
      <p:pic>
        <p:nvPicPr>
          <p:cNvPr id="24" name="Afbeelding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29103" y="926859"/>
            <a:ext cx="800372" cy="90708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3" name="Afgeronde rechthoek 32"/>
          <p:cNvSpPr/>
          <p:nvPr/>
        </p:nvSpPr>
        <p:spPr>
          <a:xfrm rot="18900000">
            <a:off x="4679847" y="2577180"/>
            <a:ext cx="2102566" cy="38014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600"/>
              </a:spcAft>
            </a:pPr>
            <a:r>
              <a:rPr lang="nl-NL" sz="1050" b="1" smtClean="0">
                <a:solidFill>
                  <a:srgbClr val="00409E"/>
                </a:solidFill>
                <a:latin typeface="Gill Sans MT" pitchFamily="34" charset="0"/>
                <a:ea typeface="Calibri"/>
                <a:cs typeface="Times New Roman"/>
              </a:rPr>
              <a:t>3D Bending</a:t>
            </a:r>
            <a:r>
              <a:rPr lang="nl-NL" sz="1050" b="1">
                <a:solidFill>
                  <a:srgbClr val="00409E"/>
                </a:solidFill>
                <a:latin typeface="Gill Sans MT" pitchFamily="34" charset="0"/>
                <a:ea typeface="Calibri"/>
                <a:cs typeface="Times New Roman"/>
              </a:rPr>
              <a:t> </a:t>
            </a:r>
            <a:r>
              <a:rPr lang="nl-NL" sz="1050" b="1" smtClean="0">
                <a:solidFill>
                  <a:srgbClr val="00409E"/>
                </a:solidFill>
                <a:latin typeface="Gill Sans MT" pitchFamily="34" charset="0"/>
                <a:ea typeface="Calibri"/>
                <a:cs typeface="Times New Roman"/>
              </a:rPr>
              <a:t>Shipbuilding</a:t>
            </a:r>
          </a:p>
        </p:txBody>
      </p:sp>
      <p:pic>
        <p:nvPicPr>
          <p:cNvPr id="23" name="Afbeelding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92799" y="930812"/>
            <a:ext cx="920088" cy="89917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3" name="Afgeronde rechthoek 12"/>
          <p:cNvSpPr/>
          <p:nvPr/>
        </p:nvSpPr>
        <p:spPr>
          <a:xfrm rot="18900000">
            <a:off x="1788058" y="2533380"/>
            <a:ext cx="2226450" cy="38014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600"/>
              </a:spcAft>
            </a:pPr>
            <a:r>
              <a:rPr lang="nl-NL" sz="1050" b="1" smtClean="0">
                <a:solidFill>
                  <a:srgbClr val="00409E"/>
                </a:solidFill>
                <a:latin typeface="Gill Sans MT" pitchFamily="34" charset="0"/>
                <a:ea typeface="Calibri"/>
                <a:cs typeface="Times New Roman"/>
              </a:rPr>
              <a:t>Flexible Automation Shaver</a:t>
            </a:r>
          </a:p>
        </p:txBody>
      </p:sp>
      <p:pic>
        <p:nvPicPr>
          <p:cNvPr id="16" name="Afbeelding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504" y="920356"/>
            <a:ext cx="878268" cy="920090"/>
          </a:xfrm>
          <a:prstGeom prst="rect">
            <a:avLst/>
          </a:prstGeom>
        </p:spPr>
      </p:pic>
      <p:sp>
        <p:nvSpPr>
          <p:cNvPr id="14" name="Afgeronde rechthoek 13"/>
          <p:cNvSpPr/>
          <p:nvPr/>
        </p:nvSpPr>
        <p:spPr>
          <a:xfrm rot="18900000">
            <a:off x="2357568" y="2452787"/>
            <a:ext cx="2454402" cy="38014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600"/>
              </a:spcAft>
            </a:pPr>
            <a:r>
              <a:rPr lang="nl-NL" sz="1050" b="1" smtClean="0">
                <a:solidFill>
                  <a:srgbClr val="00409E"/>
                </a:solidFill>
                <a:latin typeface="Gill Sans MT" pitchFamily="34" charset="0"/>
                <a:ea typeface="Calibri"/>
                <a:cs typeface="Times New Roman"/>
              </a:rPr>
              <a:t>Feed forward control Fuel Cel</a:t>
            </a:r>
          </a:p>
        </p:txBody>
      </p:sp>
      <p:pic>
        <p:nvPicPr>
          <p:cNvPr id="17" name="Afbeelding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29671" y="836712"/>
            <a:ext cx="805077" cy="1087378"/>
          </a:xfrm>
          <a:prstGeom prst="rect">
            <a:avLst/>
          </a:prstGeom>
        </p:spPr>
      </p:pic>
      <p:sp>
        <p:nvSpPr>
          <p:cNvPr id="15" name="Afgeronde rechthoek 14"/>
          <p:cNvSpPr/>
          <p:nvPr/>
        </p:nvSpPr>
        <p:spPr>
          <a:xfrm rot="18900000">
            <a:off x="2945808" y="2563064"/>
            <a:ext cx="2142493" cy="38014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600"/>
              </a:spcAft>
            </a:pPr>
            <a:r>
              <a:rPr lang="nl-NL" sz="1050" b="1" smtClean="0">
                <a:solidFill>
                  <a:srgbClr val="00409E"/>
                </a:solidFill>
                <a:latin typeface="Gill Sans MT" pitchFamily="34" charset="0"/>
                <a:ea typeface="Calibri"/>
                <a:cs typeface="Times New Roman"/>
              </a:rPr>
              <a:t>Pilot factory wearables</a:t>
            </a:r>
          </a:p>
        </p:txBody>
      </p:sp>
      <p:pic>
        <p:nvPicPr>
          <p:cNvPr id="18" name="Afbeelding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40471" y="925585"/>
            <a:ext cx="930542" cy="909632"/>
          </a:xfrm>
          <a:prstGeom prst="rect">
            <a:avLst/>
          </a:prstGeom>
        </p:spPr>
      </p:pic>
      <p:pic>
        <p:nvPicPr>
          <p:cNvPr id="20" name="Afbeelding 1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628903" y="956951"/>
            <a:ext cx="972365" cy="8469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6" name="Afgeronde rechthoek 25"/>
          <p:cNvSpPr/>
          <p:nvPr/>
        </p:nvSpPr>
        <p:spPr>
          <a:xfrm rot="18900000">
            <a:off x="3496343" y="2408403"/>
            <a:ext cx="2579939" cy="38014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600"/>
              </a:spcAft>
            </a:pPr>
            <a:r>
              <a:rPr lang="nl-NL" sz="1050" b="1" smtClean="0">
                <a:solidFill>
                  <a:srgbClr val="00409E"/>
                </a:solidFill>
                <a:latin typeface="Gill Sans MT" pitchFamily="34" charset="0"/>
                <a:ea typeface="Calibri"/>
                <a:cs typeface="Times New Roman"/>
              </a:rPr>
              <a:t>Modelbased Engineering Shaver</a:t>
            </a:r>
          </a:p>
        </p:txBody>
      </p:sp>
      <p:pic>
        <p:nvPicPr>
          <p:cNvPr id="22" name="Afbeelding 2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820591" y="993545"/>
            <a:ext cx="805080" cy="77371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0" name="Afgeronde rechthoek 29"/>
          <p:cNvSpPr/>
          <p:nvPr/>
        </p:nvSpPr>
        <p:spPr>
          <a:xfrm rot="18900000">
            <a:off x="6458679" y="2485225"/>
            <a:ext cx="2362655" cy="38014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600"/>
              </a:spcAft>
            </a:pPr>
            <a:r>
              <a:rPr lang="nl-NL" sz="1050" b="1" smtClean="0">
                <a:solidFill>
                  <a:srgbClr val="00409E"/>
                </a:solidFill>
                <a:latin typeface="Gill Sans MT" pitchFamily="34" charset="0"/>
                <a:ea typeface="Calibri"/>
                <a:cs typeface="Times New Roman"/>
              </a:rPr>
              <a:t>Personalized</a:t>
            </a:r>
            <a:r>
              <a:rPr lang="nl-NL" sz="1050" b="1" dirty="0">
                <a:solidFill>
                  <a:srgbClr val="00409E"/>
                </a:solidFill>
                <a:latin typeface="Gill Sans MT" pitchFamily="34" charset="0"/>
                <a:ea typeface="Calibri"/>
                <a:cs typeface="Times New Roman"/>
              </a:rPr>
              <a:t> </a:t>
            </a:r>
            <a:r>
              <a:rPr lang="nl-NL" sz="1050" b="1" smtClean="0">
                <a:solidFill>
                  <a:srgbClr val="00409E"/>
                </a:solidFill>
                <a:latin typeface="Gill Sans MT" pitchFamily="34" charset="0"/>
                <a:ea typeface="Calibri"/>
                <a:cs typeface="Times New Roman"/>
              </a:rPr>
              <a:t>Health </a:t>
            </a:r>
            <a:r>
              <a:rPr lang="nl-NL" sz="1050" b="1" dirty="0" err="1" smtClean="0">
                <a:solidFill>
                  <a:srgbClr val="00409E"/>
                </a:solidFill>
                <a:latin typeface="Gill Sans MT" pitchFamily="34" charset="0"/>
                <a:ea typeface="Calibri"/>
                <a:cs typeface="Times New Roman"/>
              </a:rPr>
              <a:t>tech</a:t>
            </a:r>
            <a:r>
              <a:rPr lang="nl-NL" sz="1050" b="1" dirty="0" smtClean="0">
                <a:solidFill>
                  <a:srgbClr val="00409E"/>
                </a:solidFill>
                <a:latin typeface="Gill Sans MT" pitchFamily="34" charset="0"/>
                <a:ea typeface="Calibri"/>
                <a:cs typeface="Times New Roman"/>
              </a:rPr>
              <a:t> </a:t>
            </a:r>
            <a:r>
              <a:rPr lang="nl-NL" sz="1050" b="1" dirty="0" err="1" smtClean="0">
                <a:solidFill>
                  <a:srgbClr val="00409E"/>
                </a:solidFill>
                <a:latin typeface="Gill Sans MT" pitchFamily="34" charset="0"/>
                <a:ea typeface="Calibri"/>
                <a:cs typeface="Times New Roman"/>
              </a:rPr>
              <a:t>IoT</a:t>
            </a:r>
            <a:endParaRPr lang="nl-NL" sz="1050" b="1" dirty="0" smtClean="0">
              <a:solidFill>
                <a:srgbClr val="00409E"/>
              </a:solidFill>
              <a:latin typeface="Gill Sans MT" pitchFamily="34" charset="0"/>
              <a:ea typeface="Calibri"/>
              <a:cs typeface="Times New Roman"/>
            </a:endParaRPr>
          </a:p>
        </p:txBody>
      </p:sp>
      <p:pic>
        <p:nvPicPr>
          <p:cNvPr id="21" name="Afbeelding 2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565007" y="941269"/>
            <a:ext cx="857354" cy="87826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1" name="Afgeronde rechthoek 30"/>
          <p:cNvSpPr/>
          <p:nvPr/>
        </p:nvSpPr>
        <p:spPr>
          <a:xfrm rot="18900000">
            <a:off x="7087298" y="2438261"/>
            <a:ext cx="2495488" cy="38014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600"/>
              </a:spcAft>
            </a:pPr>
            <a:r>
              <a:rPr lang="nl-NL" sz="1050" b="1" smtClean="0">
                <a:solidFill>
                  <a:srgbClr val="00409E"/>
                </a:solidFill>
                <a:latin typeface="Gill Sans MT" pitchFamily="34" charset="0"/>
                <a:ea typeface="Calibri"/>
                <a:cs typeface="Times New Roman"/>
              </a:rPr>
              <a:t>Personalized Vision technology</a:t>
            </a:r>
          </a:p>
        </p:txBody>
      </p:sp>
      <p:sp>
        <p:nvSpPr>
          <p:cNvPr id="29" name="Afgeronde rechthoek 28"/>
          <p:cNvSpPr/>
          <p:nvPr/>
        </p:nvSpPr>
        <p:spPr>
          <a:xfrm rot="18900000">
            <a:off x="5249482" y="2561657"/>
            <a:ext cx="2146472" cy="38014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600"/>
              </a:spcAft>
            </a:pPr>
            <a:r>
              <a:rPr lang="nl-NL" sz="1050" b="1" smtClean="0">
                <a:solidFill>
                  <a:srgbClr val="00409E"/>
                </a:solidFill>
                <a:latin typeface="Gill Sans MT" pitchFamily="34" charset="0"/>
                <a:ea typeface="Calibri"/>
                <a:cs typeface="Times New Roman"/>
              </a:rPr>
              <a:t>Customized</a:t>
            </a:r>
            <a:r>
              <a:rPr lang="nl-NL" sz="1050" b="1">
                <a:solidFill>
                  <a:srgbClr val="00409E"/>
                </a:solidFill>
                <a:latin typeface="Gill Sans MT" pitchFamily="34" charset="0"/>
                <a:ea typeface="Calibri"/>
                <a:cs typeface="Times New Roman"/>
              </a:rPr>
              <a:t> </a:t>
            </a:r>
            <a:r>
              <a:rPr lang="nl-NL" sz="1050" b="1" smtClean="0">
                <a:solidFill>
                  <a:srgbClr val="00409E"/>
                </a:solidFill>
                <a:latin typeface="Gill Sans MT" pitchFamily="34" charset="0"/>
                <a:ea typeface="Calibri"/>
                <a:cs typeface="Times New Roman"/>
              </a:rPr>
              <a:t>Lenses in flow</a:t>
            </a:r>
          </a:p>
        </p:txBody>
      </p:sp>
      <p:sp>
        <p:nvSpPr>
          <p:cNvPr id="28" name="Afgeronde rechthoek 27"/>
          <p:cNvSpPr>
            <a:spLocks noChangeAspect="1"/>
          </p:cNvSpPr>
          <p:nvPr/>
        </p:nvSpPr>
        <p:spPr>
          <a:xfrm>
            <a:off x="-36512" y="3681056"/>
            <a:ext cx="1943736" cy="25200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spcAft>
                <a:spcPts val="600"/>
              </a:spcAft>
            </a:pPr>
            <a:r>
              <a:rPr lang="nl-NL" sz="1050" b="1" smtClean="0">
                <a:solidFill>
                  <a:srgbClr val="00409E"/>
                </a:solidFill>
                <a:latin typeface="Gill Sans MT" pitchFamily="34" charset="0"/>
                <a:ea typeface="Calibri"/>
                <a:cs typeface="Times New Roman"/>
              </a:rPr>
              <a:t>Data analitics</a:t>
            </a:r>
          </a:p>
        </p:txBody>
      </p:sp>
      <p:sp>
        <p:nvSpPr>
          <p:cNvPr id="34" name="Afgeronde rechthoek 33"/>
          <p:cNvSpPr>
            <a:spLocks noChangeAspect="1"/>
          </p:cNvSpPr>
          <p:nvPr/>
        </p:nvSpPr>
        <p:spPr>
          <a:xfrm>
            <a:off x="-36512" y="4437112"/>
            <a:ext cx="1943736" cy="25200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spcAft>
                <a:spcPts val="600"/>
              </a:spcAft>
            </a:pPr>
            <a:r>
              <a:rPr lang="nl-NL" sz="1050" b="1" smtClean="0">
                <a:solidFill>
                  <a:srgbClr val="00409E"/>
                </a:solidFill>
                <a:latin typeface="Gill Sans MT" pitchFamily="34" charset="0"/>
                <a:ea typeface="Calibri"/>
                <a:cs typeface="Times New Roman"/>
              </a:rPr>
              <a:t>Equipment and Sensors</a:t>
            </a:r>
          </a:p>
        </p:txBody>
      </p:sp>
      <p:sp>
        <p:nvSpPr>
          <p:cNvPr id="42" name="Afgeronde rechthoek 41"/>
          <p:cNvSpPr>
            <a:spLocks noChangeAspect="1"/>
          </p:cNvSpPr>
          <p:nvPr/>
        </p:nvSpPr>
        <p:spPr>
          <a:xfrm>
            <a:off x="-36512" y="4833184"/>
            <a:ext cx="1943736" cy="25200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spcAft>
                <a:spcPts val="600"/>
              </a:spcAft>
            </a:pPr>
            <a:r>
              <a:rPr lang="nl-NL" sz="1050" b="1" smtClean="0">
                <a:solidFill>
                  <a:srgbClr val="00409E"/>
                </a:solidFill>
                <a:latin typeface="Gill Sans MT" pitchFamily="34" charset="0"/>
                <a:ea typeface="Calibri"/>
                <a:cs typeface="Times New Roman"/>
              </a:rPr>
              <a:t>Advanced Manufacturing</a:t>
            </a:r>
          </a:p>
        </p:txBody>
      </p:sp>
      <p:sp>
        <p:nvSpPr>
          <p:cNvPr id="43" name="Afgeronde rechthoek 42"/>
          <p:cNvSpPr>
            <a:spLocks noChangeAspect="1"/>
          </p:cNvSpPr>
          <p:nvPr/>
        </p:nvSpPr>
        <p:spPr>
          <a:xfrm>
            <a:off x="-36512" y="5193224"/>
            <a:ext cx="1943736" cy="25200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spcAft>
                <a:spcPts val="600"/>
              </a:spcAft>
            </a:pPr>
            <a:r>
              <a:rPr lang="nl-NL" sz="1050" b="1" smtClean="0">
                <a:solidFill>
                  <a:srgbClr val="00409E"/>
                </a:solidFill>
                <a:latin typeface="Gill Sans MT" pitchFamily="34" charset="0"/>
                <a:ea typeface="Calibri"/>
                <a:cs typeface="Times New Roman"/>
              </a:rPr>
              <a:t>Lifecycle Management</a:t>
            </a:r>
          </a:p>
        </p:txBody>
      </p:sp>
      <p:sp>
        <p:nvSpPr>
          <p:cNvPr id="48" name="Afgeronde rechthoek 47"/>
          <p:cNvSpPr>
            <a:spLocks noChangeAspect="1"/>
          </p:cNvSpPr>
          <p:nvPr/>
        </p:nvSpPr>
        <p:spPr>
          <a:xfrm>
            <a:off x="-36512" y="5553264"/>
            <a:ext cx="1943736" cy="25200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spcAft>
                <a:spcPts val="600"/>
              </a:spcAft>
            </a:pPr>
            <a:r>
              <a:rPr lang="nl-NL" sz="1050" b="1" smtClean="0">
                <a:solidFill>
                  <a:srgbClr val="00409E"/>
                </a:solidFill>
                <a:latin typeface="Gill Sans MT" pitchFamily="34" charset="0"/>
                <a:ea typeface="Calibri"/>
                <a:cs typeface="Times New Roman"/>
              </a:rPr>
              <a:t>Cyber-physical Systems</a:t>
            </a:r>
          </a:p>
        </p:txBody>
      </p:sp>
      <p:sp>
        <p:nvSpPr>
          <p:cNvPr id="49" name="Afgeronde rechthoek 48"/>
          <p:cNvSpPr>
            <a:spLocks noChangeAspect="1"/>
          </p:cNvSpPr>
          <p:nvPr/>
        </p:nvSpPr>
        <p:spPr>
          <a:xfrm>
            <a:off x="-36512" y="5913304"/>
            <a:ext cx="1943736" cy="25200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spcAft>
                <a:spcPts val="600"/>
              </a:spcAft>
            </a:pPr>
            <a:r>
              <a:rPr lang="nl-NL" sz="1050" b="1" smtClean="0">
                <a:solidFill>
                  <a:srgbClr val="00409E"/>
                </a:solidFill>
                <a:latin typeface="Gill Sans MT" pitchFamily="34" charset="0"/>
                <a:ea typeface="Calibri"/>
                <a:cs typeface="Times New Roman"/>
              </a:rPr>
              <a:t>Human Technology</a:t>
            </a:r>
          </a:p>
        </p:txBody>
      </p:sp>
      <p:sp>
        <p:nvSpPr>
          <p:cNvPr id="50" name="Afgeronde rechthoek 49"/>
          <p:cNvSpPr>
            <a:spLocks noChangeAspect="1"/>
          </p:cNvSpPr>
          <p:nvPr/>
        </p:nvSpPr>
        <p:spPr>
          <a:xfrm>
            <a:off x="-36512" y="6273344"/>
            <a:ext cx="1943736" cy="25200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spcAft>
                <a:spcPts val="600"/>
              </a:spcAft>
            </a:pPr>
            <a:r>
              <a:rPr lang="nl-NL" sz="1050" b="1" smtClean="0">
                <a:solidFill>
                  <a:srgbClr val="00409E"/>
                </a:solidFill>
                <a:latin typeface="Gill Sans MT" pitchFamily="34" charset="0"/>
                <a:ea typeface="Calibri"/>
                <a:cs typeface="Times New Roman"/>
              </a:rPr>
              <a:t>Production Management</a:t>
            </a:r>
          </a:p>
        </p:txBody>
      </p:sp>
      <p:sp>
        <p:nvSpPr>
          <p:cNvPr id="52" name="Afgeronde rechthoek 51"/>
          <p:cNvSpPr>
            <a:spLocks noChangeAspect="1"/>
          </p:cNvSpPr>
          <p:nvPr/>
        </p:nvSpPr>
        <p:spPr>
          <a:xfrm>
            <a:off x="-36512" y="4041096"/>
            <a:ext cx="1943736" cy="25200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spcAft>
                <a:spcPts val="600"/>
              </a:spcAft>
            </a:pPr>
            <a:r>
              <a:rPr lang="nl-NL" sz="1050" b="1" smtClean="0">
                <a:solidFill>
                  <a:srgbClr val="00409E"/>
                </a:solidFill>
                <a:latin typeface="Gill Sans MT" pitchFamily="34" charset="0"/>
                <a:ea typeface="Calibri"/>
                <a:cs typeface="Times New Roman"/>
              </a:rPr>
              <a:t>Robotics and Mechatronics</a:t>
            </a:r>
          </a:p>
        </p:txBody>
      </p:sp>
      <p:sp>
        <p:nvSpPr>
          <p:cNvPr id="3" name="Stroomdiagram: Verbindingslijn 2"/>
          <p:cNvSpPr/>
          <p:nvPr/>
        </p:nvSpPr>
        <p:spPr>
          <a:xfrm>
            <a:off x="2138715" y="3789040"/>
            <a:ext cx="129029" cy="127015"/>
          </a:xfrm>
          <a:prstGeom prst="flowChartConnector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5" name="Stroomdiagram: Verbindingslijn 74"/>
          <p:cNvSpPr/>
          <p:nvPr/>
        </p:nvSpPr>
        <p:spPr>
          <a:xfrm>
            <a:off x="2123728" y="4159343"/>
            <a:ext cx="129029" cy="127015"/>
          </a:xfrm>
          <a:prstGeom prst="flowChartConnector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6" name="Stroomdiagram: Verbindingslijn 75"/>
          <p:cNvSpPr/>
          <p:nvPr/>
        </p:nvSpPr>
        <p:spPr>
          <a:xfrm>
            <a:off x="2123728" y="4529646"/>
            <a:ext cx="129029" cy="127015"/>
          </a:xfrm>
          <a:prstGeom prst="flowChartConnector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1" name="Stroomdiagram: Verbindingslijn 80"/>
          <p:cNvSpPr/>
          <p:nvPr/>
        </p:nvSpPr>
        <p:spPr>
          <a:xfrm>
            <a:off x="2123728" y="5640555"/>
            <a:ext cx="129029" cy="127015"/>
          </a:xfrm>
          <a:prstGeom prst="flowChartConnector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2" name="Stroomdiagram: Verbindingslijn 81"/>
          <p:cNvSpPr/>
          <p:nvPr/>
        </p:nvSpPr>
        <p:spPr>
          <a:xfrm>
            <a:off x="2123728" y="6010858"/>
            <a:ext cx="129029" cy="127015"/>
          </a:xfrm>
          <a:prstGeom prst="flowChartConnector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3" name="Stroomdiagram: Verbindingslijn 82"/>
          <p:cNvSpPr/>
          <p:nvPr/>
        </p:nvSpPr>
        <p:spPr>
          <a:xfrm>
            <a:off x="2123728" y="6381159"/>
            <a:ext cx="129029" cy="127015"/>
          </a:xfrm>
          <a:prstGeom prst="flowChartConnector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3" name="Stroomdiagram: Verbindingslijn 102"/>
          <p:cNvSpPr/>
          <p:nvPr/>
        </p:nvSpPr>
        <p:spPr>
          <a:xfrm>
            <a:off x="2771800" y="4159343"/>
            <a:ext cx="129029" cy="127015"/>
          </a:xfrm>
          <a:prstGeom prst="flowChartConnector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6" name="Stroomdiagram: Verbindingslijn 105"/>
          <p:cNvSpPr/>
          <p:nvPr/>
        </p:nvSpPr>
        <p:spPr>
          <a:xfrm>
            <a:off x="2771800" y="4529646"/>
            <a:ext cx="129029" cy="127015"/>
          </a:xfrm>
          <a:prstGeom prst="flowChartConnector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0" name="Stroomdiagram: Verbindingslijn 109"/>
          <p:cNvSpPr/>
          <p:nvPr/>
        </p:nvSpPr>
        <p:spPr>
          <a:xfrm>
            <a:off x="2771800" y="4899949"/>
            <a:ext cx="129029" cy="127015"/>
          </a:xfrm>
          <a:prstGeom prst="flowChartConnector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8" name="Stroomdiagram: Verbindingslijn 117"/>
          <p:cNvSpPr/>
          <p:nvPr/>
        </p:nvSpPr>
        <p:spPr>
          <a:xfrm>
            <a:off x="2771800" y="6381159"/>
            <a:ext cx="129029" cy="127015"/>
          </a:xfrm>
          <a:prstGeom prst="flowChartConnector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3" name="Stroomdiagram: Verbindingslijn 122"/>
          <p:cNvSpPr/>
          <p:nvPr/>
        </p:nvSpPr>
        <p:spPr>
          <a:xfrm>
            <a:off x="3347864" y="4159343"/>
            <a:ext cx="129029" cy="127015"/>
          </a:xfrm>
          <a:prstGeom prst="flowChartConnector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6" name="Stroomdiagram: Verbindingslijn 125"/>
          <p:cNvSpPr/>
          <p:nvPr/>
        </p:nvSpPr>
        <p:spPr>
          <a:xfrm>
            <a:off x="3347864" y="4529646"/>
            <a:ext cx="129029" cy="127015"/>
          </a:xfrm>
          <a:prstGeom prst="flowChartConnector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1" name="Stroomdiagram: Verbindingslijn 130"/>
          <p:cNvSpPr/>
          <p:nvPr/>
        </p:nvSpPr>
        <p:spPr>
          <a:xfrm>
            <a:off x="3347864" y="6010858"/>
            <a:ext cx="129029" cy="127015"/>
          </a:xfrm>
          <a:prstGeom prst="flowChartConnector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4" name="Stroomdiagram: Verbindingslijn 133"/>
          <p:cNvSpPr/>
          <p:nvPr/>
        </p:nvSpPr>
        <p:spPr>
          <a:xfrm>
            <a:off x="4010923" y="3789040"/>
            <a:ext cx="129029" cy="127015"/>
          </a:xfrm>
          <a:prstGeom prst="flowChartConnector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5" name="Stroomdiagram: Verbindingslijn 134"/>
          <p:cNvSpPr/>
          <p:nvPr/>
        </p:nvSpPr>
        <p:spPr>
          <a:xfrm>
            <a:off x="3995936" y="4159343"/>
            <a:ext cx="129029" cy="127015"/>
          </a:xfrm>
          <a:prstGeom prst="flowChartConnector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6" name="Stroomdiagram: Verbindingslijn 135"/>
          <p:cNvSpPr/>
          <p:nvPr/>
        </p:nvSpPr>
        <p:spPr>
          <a:xfrm>
            <a:off x="3995936" y="4529646"/>
            <a:ext cx="129029" cy="127015"/>
          </a:xfrm>
          <a:prstGeom prst="flowChartConnector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7" name="Stroomdiagram: Verbindingslijn 136"/>
          <p:cNvSpPr/>
          <p:nvPr/>
        </p:nvSpPr>
        <p:spPr>
          <a:xfrm>
            <a:off x="3995936" y="4899949"/>
            <a:ext cx="129029" cy="127015"/>
          </a:xfrm>
          <a:prstGeom prst="flowChartConnector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8" name="Stroomdiagram: Verbindingslijn 137"/>
          <p:cNvSpPr/>
          <p:nvPr/>
        </p:nvSpPr>
        <p:spPr>
          <a:xfrm>
            <a:off x="3995936" y="5270252"/>
            <a:ext cx="129029" cy="127015"/>
          </a:xfrm>
          <a:prstGeom prst="flowChartConnector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6" name="Stroomdiagram: Verbindingslijn 145"/>
          <p:cNvSpPr/>
          <p:nvPr/>
        </p:nvSpPr>
        <p:spPr>
          <a:xfrm>
            <a:off x="4644008" y="4899949"/>
            <a:ext cx="129029" cy="127015"/>
          </a:xfrm>
          <a:prstGeom prst="flowChartConnector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7" name="Stroomdiagram: Verbindingslijn 146"/>
          <p:cNvSpPr/>
          <p:nvPr/>
        </p:nvSpPr>
        <p:spPr>
          <a:xfrm>
            <a:off x="4644008" y="5270252"/>
            <a:ext cx="129029" cy="127015"/>
          </a:xfrm>
          <a:prstGeom prst="flowChartConnector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2" name="Stroomdiagram: Verbindingslijn 151"/>
          <p:cNvSpPr/>
          <p:nvPr/>
        </p:nvSpPr>
        <p:spPr>
          <a:xfrm>
            <a:off x="5163051" y="3789040"/>
            <a:ext cx="129029" cy="127015"/>
          </a:xfrm>
          <a:prstGeom prst="flowChartConnector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3" name="Stroomdiagram: Verbindingslijn 152"/>
          <p:cNvSpPr/>
          <p:nvPr/>
        </p:nvSpPr>
        <p:spPr>
          <a:xfrm>
            <a:off x="5148064" y="4159343"/>
            <a:ext cx="129029" cy="127015"/>
          </a:xfrm>
          <a:prstGeom prst="flowChartConnector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5" name="Stroomdiagram: Verbindingslijn 154"/>
          <p:cNvSpPr/>
          <p:nvPr/>
        </p:nvSpPr>
        <p:spPr>
          <a:xfrm>
            <a:off x="5148064" y="4899949"/>
            <a:ext cx="129029" cy="127015"/>
          </a:xfrm>
          <a:prstGeom prst="flowChartConnector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6" name="Stroomdiagram: Verbindingslijn 155"/>
          <p:cNvSpPr/>
          <p:nvPr/>
        </p:nvSpPr>
        <p:spPr>
          <a:xfrm>
            <a:off x="5148064" y="5270252"/>
            <a:ext cx="129029" cy="127015"/>
          </a:xfrm>
          <a:prstGeom prst="flowChartConnector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9" name="Stroomdiagram: Verbindingslijn 158"/>
          <p:cNvSpPr/>
          <p:nvPr/>
        </p:nvSpPr>
        <p:spPr>
          <a:xfrm>
            <a:off x="5148064" y="6381159"/>
            <a:ext cx="129029" cy="127015"/>
          </a:xfrm>
          <a:prstGeom prst="flowChartConnector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1" name="Stroomdiagram: Verbindingslijn 160"/>
          <p:cNvSpPr/>
          <p:nvPr/>
        </p:nvSpPr>
        <p:spPr>
          <a:xfrm>
            <a:off x="5811123" y="3789040"/>
            <a:ext cx="129029" cy="127015"/>
          </a:xfrm>
          <a:prstGeom prst="flowChartConnector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3" name="Stroomdiagram: Verbindingslijn 162"/>
          <p:cNvSpPr/>
          <p:nvPr/>
        </p:nvSpPr>
        <p:spPr>
          <a:xfrm>
            <a:off x="5796136" y="4529646"/>
            <a:ext cx="129029" cy="127015"/>
          </a:xfrm>
          <a:prstGeom prst="flowChartConnector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8" name="Stroomdiagram: Verbindingslijn 167"/>
          <p:cNvSpPr/>
          <p:nvPr/>
        </p:nvSpPr>
        <p:spPr>
          <a:xfrm>
            <a:off x="5796136" y="6381159"/>
            <a:ext cx="129029" cy="127015"/>
          </a:xfrm>
          <a:prstGeom prst="flowChartConnector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2" name="Stroomdiagram: Verbindingslijn 171"/>
          <p:cNvSpPr/>
          <p:nvPr/>
        </p:nvSpPr>
        <p:spPr>
          <a:xfrm>
            <a:off x="6372200" y="4529646"/>
            <a:ext cx="129029" cy="127015"/>
          </a:xfrm>
          <a:prstGeom prst="flowChartConnector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3" name="Stroomdiagram: Verbindingslijn 172"/>
          <p:cNvSpPr/>
          <p:nvPr/>
        </p:nvSpPr>
        <p:spPr>
          <a:xfrm>
            <a:off x="6372200" y="4899949"/>
            <a:ext cx="129029" cy="127015"/>
          </a:xfrm>
          <a:prstGeom prst="flowChartConnector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5" name="Stroomdiagram: Verbindingslijn 174"/>
          <p:cNvSpPr/>
          <p:nvPr/>
        </p:nvSpPr>
        <p:spPr>
          <a:xfrm>
            <a:off x="6372200" y="5640555"/>
            <a:ext cx="129029" cy="127015"/>
          </a:xfrm>
          <a:prstGeom prst="flowChartConnector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6" name="Stroomdiagram: Verbindingslijn 175"/>
          <p:cNvSpPr/>
          <p:nvPr/>
        </p:nvSpPr>
        <p:spPr>
          <a:xfrm>
            <a:off x="6372200" y="6010858"/>
            <a:ext cx="129029" cy="127015"/>
          </a:xfrm>
          <a:prstGeom prst="flowChartConnector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7" name="Stroomdiagram: Verbindingslijn 176"/>
          <p:cNvSpPr/>
          <p:nvPr/>
        </p:nvSpPr>
        <p:spPr>
          <a:xfrm>
            <a:off x="6372200" y="6381159"/>
            <a:ext cx="129029" cy="127015"/>
          </a:xfrm>
          <a:prstGeom prst="flowChartConnector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9" name="Stroomdiagram: Verbindingslijn 178"/>
          <p:cNvSpPr/>
          <p:nvPr/>
        </p:nvSpPr>
        <p:spPr>
          <a:xfrm>
            <a:off x="6963251" y="3789040"/>
            <a:ext cx="129029" cy="127015"/>
          </a:xfrm>
          <a:prstGeom prst="flowChartConnector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1" name="Stroomdiagram: Verbindingslijn 180"/>
          <p:cNvSpPr/>
          <p:nvPr/>
        </p:nvSpPr>
        <p:spPr>
          <a:xfrm>
            <a:off x="6948264" y="4529646"/>
            <a:ext cx="129029" cy="127015"/>
          </a:xfrm>
          <a:prstGeom prst="flowChartConnector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3" name="Stroomdiagram: Verbindingslijn 182"/>
          <p:cNvSpPr/>
          <p:nvPr/>
        </p:nvSpPr>
        <p:spPr>
          <a:xfrm>
            <a:off x="6948264" y="5270252"/>
            <a:ext cx="129029" cy="127015"/>
          </a:xfrm>
          <a:prstGeom prst="flowChartConnector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4" name="Stroomdiagram: Verbindingslijn 183"/>
          <p:cNvSpPr/>
          <p:nvPr/>
        </p:nvSpPr>
        <p:spPr>
          <a:xfrm>
            <a:off x="6948264" y="5640555"/>
            <a:ext cx="129029" cy="127015"/>
          </a:xfrm>
          <a:prstGeom prst="flowChartConnector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5" name="Stroomdiagram: Verbindingslijn 184"/>
          <p:cNvSpPr/>
          <p:nvPr/>
        </p:nvSpPr>
        <p:spPr>
          <a:xfrm>
            <a:off x="6948264" y="6010858"/>
            <a:ext cx="129029" cy="127015"/>
          </a:xfrm>
          <a:prstGeom prst="flowChartConnector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8" name="Stroomdiagram: Verbindingslijn 187"/>
          <p:cNvSpPr/>
          <p:nvPr/>
        </p:nvSpPr>
        <p:spPr>
          <a:xfrm>
            <a:off x="7611323" y="3789040"/>
            <a:ext cx="129029" cy="127015"/>
          </a:xfrm>
          <a:prstGeom prst="flowChartConnector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0" name="Stroomdiagram: Verbindingslijn 189"/>
          <p:cNvSpPr/>
          <p:nvPr/>
        </p:nvSpPr>
        <p:spPr>
          <a:xfrm>
            <a:off x="7596336" y="4529646"/>
            <a:ext cx="129029" cy="127015"/>
          </a:xfrm>
          <a:prstGeom prst="flowChartConnector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2" name="Stroomdiagram: Verbindingslijn 191"/>
          <p:cNvSpPr/>
          <p:nvPr/>
        </p:nvSpPr>
        <p:spPr>
          <a:xfrm>
            <a:off x="7596336" y="5270252"/>
            <a:ext cx="129029" cy="127015"/>
          </a:xfrm>
          <a:prstGeom prst="flowChartConnector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3" name="Stroomdiagram: Verbindingslijn 192"/>
          <p:cNvSpPr/>
          <p:nvPr/>
        </p:nvSpPr>
        <p:spPr>
          <a:xfrm>
            <a:off x="7596336" y="5640555"/>
            <a:ext cx="129029" cy="127015"/>
          </a:xfrm>
          <a:prstGeom prst="flowChartConnector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4" name="Rechte verbindingslijn 3"/>
          <p:cNvCxnSpPr/>
          <p:nvPr/>
        </p:nvCxnSpPr>
        <p:spPr>
          <a:xfrm>
            <a:off x="2067226" y="3645024"/>
            <a:ext cx="58991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Rechte verbindingslijn 5"/>
          <p:cNvCxnSpPr/>
          <p:nvPr/>
        </p:nvCxnSpPr>
        <p:spPr>
          <a:xfrm>
            <a:off x="1979712" y="3645024"/>
            <a:ext cx="0" cy="288032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4" name="Afbeelding 7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7" y="84041"/>
            <a:ext cx="940860" cy="857228"/>
          </a:xfrm>
          <a:prstGeom prst="rect">
            <a:avLst/>
          </a:prstGeom>
        </p:spPr>
      </p:pic>
      <p:sp>
        <p:nvSpPr>
          <p:cNvPr id="77" name="Stroomdiagram: Verbindingslijn 76"/>
          <p:cNvSpPr/>
          <p:nvPr/>
        </p:nvSpPr>
        <p:spPr>
          <a:xfrm>
            <a:off x="3347864" y="4886161"/>
            <a:ext cx="129029" cy="127015"/>
          </a:xfrm>
          <a:prstGeom prst="flowChartConnector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62289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20918"/>
    </mc:Choice>
    <mc:Fallback>
      <p:transition advTm="20918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0833821"/>
              </p:ext>
            </p:extLst>
          </p:nvPr>
        </p:nvGraphicFramePr>
        <p:xfrm>
          <a:off x="143786" y="44624"/>
          <a:ext cx="9000214" cy="655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88567"/>
                <a:gridCol w="4211647"/>
              </a:tblGrid>
              <a:tr h="430560">
                <a:tc>
                  <a:txBody>
                    <a:bodyPr/>
                    <a:lstStyle/>
                    <a:p>
                      <a:r>
                        <a:rPr lang="nl-NL" sz="2800" smtClean="0">
                          <a:solidFill>
                            <a:srgbClr val="00409E"/>
                          </a:solidFill>
                          <a:latin typeface="Gill Sans MT" panose="020B0502020104020203" pitchFamily="34" charset="0"/>
                        </a:rPr>
                        <a:t>Industry 4.0 Challenges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2800" smtClean="0">
                          <a:solidFill>
                            <a:srgbClr val="00409E"/>
                          </a:solidFill>
                          <a:latin typeface="Gill Sans MT" panose="020B0502020104020203" pitchFamily="34" charset="0"/>
                        </a:rPr>
                        <a:t>Demonstrator</a:t>
                      </a:r>
                      <a:endParaRPr lang="nl-NL" sz="2800" dirty="0">
                        <a:solidFill>
                          <a:srgbClr val="00409E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800" b="0" kern="1200" smtClean="0">
                          <a:solidFill>
                            <a:srgbClr val="00409E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Self-learning manufacturing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2800" smtClean="0">
                          <a:solidFill>
                            <a:srgbClr val="00409E"/>
                          </a:solidFill>
                          <a:latin typeface="Gill Sans MT" panose="020B0502020104020203" pitchFamily="34" charset="0"/>
                        </a:rPr>
                        <a:t>Philips Shavers</a:t>
                      </a:r>
                      <a:endParaRPr lang="nl-NL" sz="2800">
                        <a:solidFill>
                          <a:srgbClr val="00409E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nl-NL" sz="2800" b="0" kern="1200" smtClean="0">
                          <a:solidFill>
                            <a:srgbClr val="00409E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Fist</a:t>
                      </a:r>
                      <a:r>
                        <a:rPr lang="nl-NL" sz="2800" b="0" kern="1200" baseline="0" smtClean="0">
                          <a:solidFill>
                            <a:srgbClr val="00409E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 time Right  </a:t>
                      </a:r>
                      <a:endParaRPr lang="nl-NL" sz="2800" b="0" kern="1200">
                        <a:solidFill>
                          <a:srgbClr val="00409E"/>
                        </a:solidFill>
                        <a:effectLst/>
                        <a:latin typeface="Gill Sans MT" panose="020B0502020104020203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2800" smtClean="0">
                          <a:solidFill>
                            <a:srgbClr val="00409E"/>
                          </a:solidFill>
                          <a:latin typeface="Gill Sans MT" panose="020B0502020104020203" pitchFamily="34" charset="0"/>
                        </a:rPr>
                        <a:t>E-Lighter Fokker</a:t>
                      </a:r>
                      <a:endParaRPr lang="nl-NL" sz="2800">
                        <a:solidFill>
                          <a:srgbClr val="00409E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nl-NL" sz="2800" b="0" smtClean="0">
                          <a:solidFill>
                            <a:srgbClr val="00409E"/>
                          </a:solidFill>
                          <a:latin typeface="Gill Sans MT" panose="020B0502020104020203" pitchFamily="34" charset="0"/>
                        </a:rPr>
                        <a:t>Smart </a:t>
                      </a:r>
                      <a:r>
                        <a:rPr lang="nl-NL" sz="2800" b="0" kern="1200" smtClean="0">
                          <a:solidFill>
                            <a:srgbClr val="00409E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Pilot Factory</a:t>
                      </a:r>
                      <a:endParaRPr lang="nl-NL" sz="2800" b="0" kern="1200">
                        <a:solidFill>
                          <a:srgbClr val="00409E"/>
                        </a:solidFill>
                        <a:effectLst/>
                        <a:latin typeface="Gill Sans MT" panose="020B0502020104020203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2800" b="0" kern="1200" smtClean="0">
                          <a:solidFill>
                            <a:srgbClr val="00409E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Wearables @ Plantronics</a:t>
                      </a:r>
                      <a:endParaRPr lang="nl-NL" sz="2800">
                        <a:solidFill>
                          <a:srgbClr val="00409E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nl-NL" sz="2800" b="0" kern="1200" smtClean="0">
                          <a:solidFill>
                            <a:srgbClr val="00409E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Modelbased engineering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2800" b="0" kern="1200" smtClean="0">
                          <a:solidFill>
                            <a:srgbClr val="00409E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Philips shaving head</a:t>
                      </a:r>
                      <a:endParaRPr lang="nl-NL" sz="2800">
                        <a:solidFill>
                          <a:srgbClr val="00409E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en-US" sz="2800" b="0" kern="1200" smtClean="0">
                          <a:solidFill>
                            <a:srgbClr val="00409E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Integration CAD/CAM &amp; PDM</a:t>
                      </a:r>
                      <a:endParaRPr lang="en-US" sz="2800" b="0" kern="1200">
                        <a:solidFill>
                          <a:srgbClr val="00409E"/>
                        </a:solidFill>
                        <a:effectLst/>
                        <a:latin typeface="Gill Sans MT" panose="020B0502020104020203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2800" smtClean="0">
                          <a:solidFill>
                            <a:srgbClr val="00409E"/>
                          </a:solidFill>
                          <a:latin typeface="Gill Sans MT" panose="020B0502020104020203" pitchFamily="34" charset="0"/>
                        </a:rPr>
                        <a:t>Shipbuilding CADMATIC</a:t>
                      </a:r>
                      <a:endParaRPr lang="nl-NL" sz="2800">
                        <a:solidFill>
                          <a:srgbClr val="00409E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nl-NL" sz="2800" b="0" kern="1200" baseline="0" smtClean="0">
                          <a:solidFill>
                            <a:srgbClr val="00409E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Smart Factory for </a:t>
                      </a:r>
                      <a:r>
                        <a:rPr lang="nl-NL" sz="2800" b="0" kern="1200" smtClean="0">
                          <a:solidFill>
                            <a:srgbClr val="00409E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buidling kits</a:t>
                      </a:r>
                      <a:endParaRPr lang="nl-NL" sz="2800" b="0" kern="1200">
                        <a:solidFill>
                          <a:srgbClr val="00409E"/>
                        </a:solidFill>
                        <a:effectLst/>
                        <a:latin typeface="Gill Sans MT" panose="020B0502020104020203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2800" smtClean="0">
                          <a:solidFill>
                            <a:srgbClr val="00409E"/>
                          </a:solidFill>
                          <a:latin typeface="Gill Sans MT" panose="020B0502020104020203" pitchFamily="34" charset="0"/>
                        </a:rPr>
                        <a:t>Steel</a:t>
                      </a:r>
                      <a:r>
                        <a:rPr lang="nl-NL" sz="2800" baseline="0" smtClean="0">
                          <a:solidFill>
                            <a:srgbClr val="00409E"/>
                          </a:solidFill>
                          <a:latin typeface="Gill Sans MT" panose="020B0502020104020203" pitchFamily="34" charset="0"/>
                        </a:rPr>
                        <a:t> supply Centraalstaal</a:t>
                      </a:r>
                      <a:endParaRPr lang="nl-NL" sz="2800">
                        <a:solidFill>
                          <a:srgbClr val="00409E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nl-NL" sz="2800" b="0" smtClean="0">
                          <a:solidFill>
                            <a:srgbClr val="00409E"/>
                          </a:solidFill>
                          <a:latin typeface="Gill Sans MT" panose="020B0502020104020203" pitchFamily="34" charset="0"/>
                        </a:rPr>
                        <a:t>Customization</a:t>
                      </a:r>
                      <a:r>
                        <a:rPr lang="nl-NL" sz="2800" b="0" baseline="0" smtClean="0">
                          <a:solidFill>
                            <a:srgbClr val="00409E"/>
                          </a:solidFill>
                          <a:latin typeface="Gill Sans MT" panose="020B0502020104020203" pitchFamily="34" charset="0"/>
                        </a:rPr>
                        <a:t> in flow manufacturing</a:t>
                      </a:r>
                      <a:endParaRPr lang="nl-NL" sz="2800" b="0" smtClean="0">
                        <a:solidFill>
                          <a:srgbClr val="00409E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800" b="0" kern="1200" smtClean="0">
                          <a:solidFill>
                            <a:srgbClr val="00409E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Lenses</a:t>
                      </a:r>
                      <a:r>
                        <a:rPr lang="nl-NL" sz="2800" b="0" kern="1200" baseline="0" smtClean="0">
                          <a:solidFill>
                            <a:srgbClr val="00409E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800" b="0" kern="1200" smtClean="0">
                          <a:solidFill>
                            <a:srgbClr val="00409E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NKL and Ophtec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nl-NL" sz="2800" b="0" smtClean="0">
                          <a:solidFill>
                            <a:srgbClr val="00409E"/>
                          </a:solidFill>
                          <a:latin typeface="Gill Sans MT" panose="020B0502020104020203" pitchFamily="34" charset="0"/>
                        </a:rPr>
                        <a:t>Modelbased</a:t>
                      </a:r>
                      <a:r>
                        <a:rPr lang="nl-NL" sz="2800" b="0" baseline="0" smtClean="0">
                          <a:solidFill>
                            <a:srgbClr val="00409E"/>
                          </a:solidFill>
                          <a:latin typeface="Gill Sans MT" panose="020B0502020104020203" pitchFamily="34" charset="0"/>
                        </a:rPr>
                        <a:t> design &amp; feed foward control</a:t>
                      </a:r>
                      <a:endParaRPr lang="nl-NL" sz="2800" b="0" dirty="0">
                        <a:solidFill>
                          <a:srgbClr val="00409E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2800" smtClean="0">
                          <a:solidFill>
                            <a:srgbClr val="00409E"/>
                          </a:solidFill>
                          <a:latin typeface="Gill Sans MT" panose="020B0502020104020203" pitchFamily="34" charset="0"/>
                        </a:rPr>
                        <a:t>Smar</a:t>
                      </a:r>
                      <a:r>
                        <a:rPr lang="nl-NL" sz="2800" baseline="0" smtClean="0">
                          <a:solidFill>
                            <a:srgbClr val="00409E"/>
                          </a:solidFill>
                          <a:latin typeface="Gill Sans MT" panose="020B0502020104020203" pitchFamily="34" charset="0"/>
                        </a:rPr>
                        <a:t>t Sailing </a:t>
                      </a:r>
                      <a:endParaRPr lang="nl-NL" sz="2800">
                        <a:solidFill>
                          <a:srgbClr val="00409E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nl-NL" sz="2800" b="0" smtClean="0">
                          <a:solidFill>
                            <a:srgbClr val="00409E"/>
                          </a:solidFill>
                          <a:latin typeface="Gill Sans MT" panose="020B0502020104020203" pitchFamily="34" charset="0"/>
                        </a:rPr>
                        <a:t>Connected</a:t>
                      </a:r>
                      <a:r>
                        <a:rPr lang="nl-NL" sz="2800" b="0" baseline="0" smtClean="0">
                          <a:solidFill>
                            <a:srgbClr val="00409E"/>
                          </a:solidFill>
                          <a:latin typeface="Gill Sans MT" panose="020B0502020104020203" pitchFamily="34" charset="0"/>
                        </a:rPr>
                        <a:t> devices IoT</a:t>
                      </a:r>
                      <a:endParaRPr lang="nl-NL" sz="2800" b="0" dirty="0">
                        <a:solidFill>
                          <a:srgbClr val="00409E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800" b="0" smtClean="0">
                          <a:solidFill>
                            <a:srgbClr val="00409E"/>
                          </a:solidFill>
                          <a:latin typeface="Gill Sans MT" panose="020B0502020104020203" pitchFamily="34" charset="0"/>
                        </a:rPr>
                        <a:t>Pers.</a:t>
                      </a:r>
                      <a:r>
                        <a:rPr lang="nl-NL" sz="2800" b="0" baseline="0" smtClean="0">
                          <a:solidFill>
                            <a:srgbClr val="00409E"/>
                          </a:solidFill>
                          <a:latin typeface="Gill Sans MT" panose="020B0502020104020203" pitchFamily="34" charset="0"/>
                        </a:rPr>
                        <a:t> Care Products Philips</a:t>
                      </a:r>
                      <a:endParaRPr lang="nl-NL" sz="2800" b="0" smtClean="0">
                        <a:solidFill>
                          <a:srgbClr val="00409E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nl-NL" sz="2800" b="0" kern="1200" smtClean="0">
                          <a:solidFill>
                            <a:srgbClr val="00409E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Personalized vision</a:t>
                      </a:r>
                      <a:endParaRPr lang="nl-NL" sz="2800" b="0" kern="1200">
                        <a:solidFill>
                          <a:srgbClr val="00409E"/>
                        </a:solidFill>
                        <a:effectLst/>
                        <a:latin typeface="Gill Sans MT" panose="020B0502020104020203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2800" smtClean="0">
                          <a:solidFill>
                            <a:srgbClr val="00409E"/>
                          </a:solidFill>
                          <a:latin typeface="Gill Sans MT" panose="020B0502020104020203" pitchFamily="34" charset="0"/>
                        </a:rPr>
                        <a:t>ZiuZ dispensing</a:t>
                      </a:r>
                      <a:r>
                        <a:rPr lang="nl-NL" sz="2800" baseline="0" smtClean="0">
                          <a:solidFill>
                            <a:srgbClr val="00409E"/>
                          </a:solidFill>
                          <a:latin typeface="Gill Sans MT" panose="020B0502020104020203" pitchFamily="34" charset="0"/>
                        </a:rPr>
                        <a:t> machine</a:t>
                      </a:r>
                      <a:endParaRPr lang="nl-NL" sz="2800">
                        <a:solidFill>
                          <a:srgbClr val="00409E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777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ep 29"/>
          <p:cNvGrpSpPr/>
          <p:nvPr/>
        </p:nvGrpSpPr>
        <p:grpSpPr>
          <a:xfrm>
            <a:off x="387208" y="700138"/>
            <a:ext cx="3896760" cy="5404004"/>
            <a:chOff x="-36512" y="0"/>
            <a:chExt cx="4848301" cy="6858000"/>
          </a:xfrm>
        </p:grpSpPr>
        <p:pic>
          <p:nvPicPr>
            <p:cNvPr id="33" name="Afbeelding 3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6512" y="0"/>
              <a:ext cx="4848301" cy="6858000"/>
            </a:xfrm>
            <a:prstGeom prst="rect">
              <a:avLst/>
            </a:prstGeom>
          </p:spPr>
        </p:pic>
        <p:pic>
          <p:nvPicPr>
            <p:cNvPr id="35" name="Afbeelding 3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36512" y="194574"/>
              <a:ext cx="4848301" cy="1964139"/>
            </a:xfrm>
            <a:prstGeom prst="rect">
              <a:avLst/>
            </a:prstGeom>
          </p:spPr>
        </p:pic>
      </p:grpSp>
      <p:pic>
        <p:nvPicPr>
          <p:cNvPr id="9" name="Afbeelding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772221"/>
            <a:ext cx="3656986" cy="3331921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43955" y="548680"/>
            <a:ext cx="4519802" cy="1183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908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4282"/>
            <a:ext cx="1541127" cy="1404138"/>
          </a:xfrm>
          <a:prstGeom prst="rect">
            <a:avLst/>
          </a:prstGeom>
        </p:spPr>
      </p:pic>
      <p:sp>
        <p:nvSpPr>
          <p:cNvPr id="2" name="Rechthoek 1"/>
          <p:cNvSpPr/>
          <p:nvPr/>
        </p:nvSpPr>
        <p:spPr>
          <a:xfrm>
            <a:off x="2627784" y="1556792"/>
            <a:ext cx="1008112" cy="504056"/>
          </a:xfrm>
          <a:prstGeom prst="rect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 smtClean="0">
                <a:solidFill>
                  <a:schemeClr val="bg1"/>
                </a:solidFill>
              </a:rPr>
              <a:t>Passief</a:t>
            </a:r>
            <a:endParaRPr lang="nl-NL" sz="1400" dirty="0">
              <a:solidFill>
                <a:schemeClr val="bg1"/>
              </a:solidFill>
            </a:endParaRPr>
          </a:p>
        </p:txBody>
      </p:sp>
      <p:sp>
        <p:nvSpPr>
          <p:cNvPr id="6" name="Rechthoek 5"/>
          <p:cNvSpPr/>
          <p:nvPr/>
        </p:nvSpPr>
        <p:spPr>
          <a:xfrm>
            <a:off x="3707904" y="1556792"/>
            <a:ext cx="1008112" cy="504056"/>
          </a:xfrm>
          <a:prstGeom prst="rect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 smtClean="0">
                <a:solidFill>
                  <a:schemeClr val="bg1"/>
                </a:solidFill>
              </a:rPr>
              <a:t>Reactief</a:t>
            </a:r>
            <a:endParaRPr lang="nl-NL" sz="1400" dirty="0">
              <a:solidFill>
                <a:schemeClr val="bg1"/>
              </a:solidFill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4788024" y="1556792"/>
            <a:ext cx="1008112" cy="504056"/>
          </a:xfrm>
          <a:prstGeom prst="rect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 smtClean="0">
                <a:solidFill>
                  <a:schemeClr val="bg1"/>
                </a:solidFill>
              </a:rPr>
              <a:t>Proactief</a:t>
            </a:r>
            <a:endParaRPr lang="nl-NL" sz="1400" dirty="0">
              <a:solidFill>
                <a:schemeClr val="bg1"/>
              </a:solidFill>
            </a:endParaRPr>
          </a:p>
        </p:txBody>
      </p:sp>
      <p:sp>
        <p:nvSpPr>
          <p:cNvPr id="8" name="Rechthoek 7"/>
          <p:cNvSpPr/>
          <p:nvPr/>
        </p:nvSpPr>
        <p:spPr>
          <a:xfrm>
            <a:off x="5868144" y="1556792"/>
            <a:ext cx="1008112" cy="504056"/>
          </a:xfrm>
          <a:prstGeom prst="rect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 smtClean="0">
                <a:solidFill>
                  <a:schemeClr val="bg1"/>
                </a:solidFill>
              </a:rPr>
              <a:t>Lerend</a:t>
            </a:r>
            <a:endParaRPr lang="nl-NL" sz="1400" dirty="0">
              <a:solidFill>
                <a:schemeClr val="bg1"/>
              </a:solidFill>
            </a:endParaRPr>
          </a:p>
        </p:txBody>
      </p:sp>
      <p:sp>
        <p:nvSpPr>
          <p:cNvPr id="11" name="Rechthoek 10"/>
          <p:cNvSpPr/>
          <p:nvPr/>
        </p:nvSpPr>
        <p:spPr>
          <a:xfrm>
            <a:off x="6948264" y="1556792"/>
            <a:ext cx="1008112" cy="504056"/>
          </a:xfrm>
          <a:prstGeom prst="rect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 smtClean="0">
                <a:solidFill>
                  <a:schemeClr val="bg1"/>
                </a:solidFill>
              </a:rPr>
              <a:t>Smart</a:t>
            </a:r>
            <a:endParaRPr lang="nl-NL" sz="1400" dirty="0">
              <a:solidFill>
                <a:schemeClr val="bg1"/>
              </a:solidFill>
            </a:endParaRPr>
          </a:p>
        </p:txBody>
      </p:sp>
      <p:sp>
        <p:nvSpPr>
          <p:cNvPr id="12" name="Rechthoek 11"/>
          <p:cNvSpPr/>
          <p:nvPr/>
        </p:nvSpPr>
        <p:spPr>
          <a:xfrm>
            <a:off x="2627784" y="2204864"/>
            <a:ext cx="1008112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400" dirty="0">
              <a:solidFill>
                <a:srgbClr val="00409E"/>
              </a:solidFill>
            </a:endParaRPr>
          </a:p>
        </p:txBody>
      </p:sp>
      <p:sp>
        <p:nvSpPr>
          <p:cNvPr id="13" name="Rechthoek 12"/>
          <p:cNvSpPr/>
          <p:nvPr/>
        </p:nvSpPr>
        <p:spPr>
          <a:xfrm>
            <a:off x="3707904" y="2204864"/>
            <a:ext cx="1008112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400" dirty="0">
              <a:solidFill>
                <a:srgbClr val="00409E"/>
              </a:solidFill>
            </a:endParaRPr>
          </a:p>
        </p:txBody>
      </p:sp>
      <p:sp>
        <p:nvSpPr>
          <p:cNvPr id="14" name="Rechthoek 13"/>
          <p:cNvSpPr/>
          <p:nvPr/>
        </p:nvSpPr>
        <p:spPr>
          <a:xfrm>
            <a:off x="4788024" y="2204864"/>
            <a:ext cx="1008112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400" dirty="0">
              <a:solidFill>
                <a:srgbClr val="00409E"/>
              </a:solidFill>
            </a:endParaRPr>
          </a:p>
        </p:txBody>
      </p:sp>
      <p:sp>
        <p:nvSpPr>
          <p:cNvPr id="15" name="Rechthoek 14"/>
          <p:cNvSpPr/>
          <p:nvPr/>
        </p:nvSpPr>
        <p:spPr>
          <a:xfrm>
            <a:off x="5868144" y="2204864"/>
            <a:ext cx="1008112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400" dirty="0">
              <a:solidFill>
                <a:srgbClr val="00409E"/>
              </a:solidFill>
            </a:endParaRPr>
          </a:p>
        </p:txBody>
      </p:sp>
      <p:sp>
        <p:nvSpPr>
          <p:cNvPr id="16" name="Rechthoek 15"/>
          <p:cNvSpPr/>
          <p:nvPr/>
        </p:nvSpPr>
        <p:spPr>
          <a:xfrm>
            <a:off x="6948264" y="2204864"/>
            <a:ext cx="1008112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400" dirty="0">
              <a:solidFill>
                <a:srgbClr val="00409E"/>
              </a:solidFill>
            </a:endParaRPr>
          </a:p>
        </p:txBody>
      </p:sp>
      <p:sp>
        <p:nvSpPr>
          <p:cNvPr id="18" name="Rechthoek 17"/>
          <p:cNvSpPr/>
          <p:nvPr/>
        </p:nvSpPr>
        <p:spPr>
          <a:xfrm>
            <a:off x="2627784" y="2780928"/>
            <a:ext cx="1008112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400" dirty="0">
              <a:solidFill>
                <a:srgbClr val="00409E"/>
              </a:solidFill>
            </a:endParaRPr>
          </a:p>
        </p:txBody>
      </p:sp>
      <p:sp>
        <p:nvSpPr>
          <p:cNvPr id="19" name="Rechthoek 18"/>
          <p:cNvSpPr/>
          <p:nvPr/>
        </p:nvSpPr>
        <p:spPr>
          <a:xfrm>
            <a:off x="3707904" y="2780928"/>
            <a:ext cx="1008112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400" dirty="0">
              <a:solidFill>
                <a:srgbClr val="00409E"/>
              </a:solidFill>
            </a:endParaRPr>
          </a:p>
        </p:txBody>
      </p:sp>
      <p:sp>
        <p:nvSpPr>
          <p:cNvPr id="20" name="Rechthoek 19"/>
          <p:cNvSpPr/>
          <p:nvPr/>
        </p:nvSpPr>
        <p:spPr>
          <a:xfrm>
            <a:off x="4788024" y="2780928"/>
            <a:ext cx="1008112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400" dirty="0">
              <a:solidFill>
                <a:srgbClr val="00409E"/>
              </a:solidFill>
            </a:endParaRPr>
          </a:p>
        </p:txBody>
      </p:sp>
      <p:sp>
        <p:nvSpPr>
          <p:cNvPr id="21" name="Rechthoek 20"/>
          <p:cNvSpPr/>
          <p:nvPr/>
        </p:nvSpPr>
        <p:spPr>
          <a:xfrm>
            <a:off x="5868144" y="2780928"/>
            <a:ext cx="1008112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400" dirty="0">
              <a:solidFill>
                <a:srgbClr val="00409E"/>
              </a:solidFill>
            </a:endParaRPr>
          </a:p>
        </p:txBody>
      </p:sp>
      <p:sp>
        <p:nvSpPr>
          <p:cNvPr id="22" name="Rechthoek 21"/>
          <p:cNvSpPr/>
          <p:nvPr/>
        </p:nvSpPr>
        <p:spPr>
          <a:xfrm>
            <a:off x="6948264" y="2780928"/>
            <a:ext cx="1008112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400" dirty="0">
              <a:solidFill>
                <a:srgbClr val="00409E"/>
              </a:solidFill>
            </a:endParaRPr>
          </a:p>
        </p:txBody>
      </p:sp>
      <p:sp>
        <p:nvSpPr>
          <p:cNvPr id="24" name="Rechthoek 23"/>
          <p:cNvSpPr/>
          <p:nvPr/>
        </p:nvSpPr>
        <p:spPr>
          <a:xfrm>
            <a:off x="2627784" y="3356992"/>
            <a:ext cx="1008112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400" dirty="0">
              <a:solidFill>
                <a:srgbClr val="00409E"/>
              </a:solidFill>
            </a:endParaRPr>
          </a:p>
        </p:txBody>
      </p:sp>
      <p:sp>
        <p:nvSpPr>
          <p:cNvPr id="25" name="Rechthoek 24"/>
          <p:cNvSpPr/>
          <p:nvPr/>
        </p:nvSpPr>
        <p:spPr>
          <a:xfrm>
            <a:off x="3707904" y="3356992"/>
            <a:ext cx="1008112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400" dirty="0">
              <a:solidFill>
                <a:srgbClr val="00409E"/>
              </a:solidFill>
            </a:endParaRPr>
          </a:p>
        </p:txBody>
      </p:sp>
      <p:sp>
        <p:nvSpPr>
          <p:cNvPr id="26" name="Rechthoek 25"/>
          <p:cNvSpPr/>
          <p:nvPr/>
        </p:nvSpPr>
        <p:spPr>
          <a:xfrm>
            <a:off x="4788024" y="3356992"/>
            <a:ext cx="1008112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400" dirty="0">
              <a:solidFill>
                <a:srgbClr val="00409E"/>
              </a:solidFill>
            </a:endParaRPr>
          </a:p>
        </p:txBody>
      </p:sp>
      <p:sp>
        <p:nvSpPr>
          <p:cNvPr id="27" name="Rechthoek 26"/>
          <p:cNvSpPr/>
          <p:nvPr/>
        </p:nvSpPr>
        <p:spPr>
          <a:xfrm>
            <a:off x="5868144" y="3356992"/>
            <a:ext cx="1008112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400" dirty="0">
              <a:solidFill>
                <a:srgbClr val="00409E"/>
              </a:solidFill>
            </a:endParaRPr>
          </a:p>
        </p:txBody>
      </p:sp>
      <p:sp>
        <p:nvSpPr>
          <p:cNvPr id="28" name="Rechthoek 27"/>
          <p:cNvSpPr/>
          <p:nvPr/>
        </p:nvSpPr>
        <p:spPr>
          <a:xfrm>
            <a:off x="6948264" y="3356992"/>
            <a:ext cx="1008112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400" dirty="0">
              <a:solidFill>
                <a:srgbClr val="00409E"/>
              </a:solidFill>
            </a:endParaRPr>
          </a:p>
        </p:txBody>
      </p:sp>
      <p:sp>
        <p:nvSpPr>
          <p:cNvPr id="30" name="Rechthoek 29"/>
          <p:cNvSpPr/>
          <p:nvPr/>
        </p:nvSpPr>
        <p:spPr>
          <a:xfrm>
            <a:off x="2627784" y="3933056"/>
            <a:ext cx="1008112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400" dirty="0">
              <a:solidFill>
                <a:srgbClr val="00409E"/>
              </a:solidFill>
            </a:endParaRPr>
          </a:p>
        </p:txBody>
      </p:sp>
      <p:sp>
        <p:nvSpPr>
          <p:cNvPr id="31" name="Rechthoek 30"/>
          <p:cNvSpPr/>
          <p:nvPr/>
        </p:nvSpPr>
        <p:spPr>
          <a:xfrm>
            <a:off x="3707904" y="3933056"/>
            <a:ext cx="1008112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400" dirty="0">
              <a:solidFill>
                <a:srgbClr val="00409E"/>
              </a:solidFill>
            </a:endParaRPr>
          </a:p>
        </p:txBody>
      </p:sp>
      <p:sp>
        <p:nvSpPr>
          <p:cNvPr id="32" name="Rechthoek 31"/>
          <p:cNvSpPr/>
          <p:nvPr/>
        </p:nvSpPr>
        <p:spPr>
          <a:xfrm>
            <a:off x="4788024" y="3933056"/>
            <a:ext cx="1008112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400" dirty="0">
              <a:solidFill>
                <a:srgbClr val="00409E"/>
              </a:solidFill>
            </a:endParaRPr>
          </a:p>
        </p:txBody>
      </p:sp>
      <p:sp>
        <p:nvSpPr>
          <p:cNvPr id="33" name="Rechthoek 32"/>
          <p:cNvSpPr/>
          <p:nvPr/>
        </p:nvSpPr>
        <p:spPr>
          <a:xfrm>
            <a:off x="5868144" y="3933056"/>
            <a:ext cx="1008112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400" dirty="0">
              <a:solidFill>
                <a:srgbClr val="00409E"/>
              </a:solidFill>
            </a:endParaRPr>
          </a:p>
        </p:txBody>
      </p:sp>
      <p:sp>
        <p:nvSpPr>
          <p:cNvPr id="34" name="Rechthoek 33"/>
          <p:cNvSpPr/>
          <p:nvPr/>
        </p:nvSpPr>
        <p:spPr>
          <a:xfrm>
            <a:off x="6948264" y="3933056"/>
            <a:ext cx="1008112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400" dirty="0">
              <a:solidFill>
                <a:srgbClr val="00409E"/>
              </a:solidFill>
            </a:endParaRPr>
          </a:p>
        </p:txBody>
      </p:sp>
      <p:sp>
        <p:nvSpPr>
          <p:cNvPr id="36" name="Rechthoek 35"/>
          <p:cNvSpPr/>
          <p:nvPr/>
        </p:nvSpPr>
        <p:spPr>
          <a:xfrm>
            <a:off x="2627784" y="4509120"/>
            <a:ext cx="1008112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400" dirty="0">
              <a:solidFill>
                <a:srgbClr val="00409E"/>
              </a:solidFill>
            </a:endParaRPr>
          </a:p>
        </p:txBody>
      </p:sp>
      <p:sp>
        <p:nvSpPr>
          <p:cNvPr id="37" name="Rechthoek 36"/>
          <p:cNvSpPr/>
          <p:nvPr/>
        </p:nvSpPr>
        <p:spPr>
          <a:xfrm>
            <a:off x="3707904" y="4509120"/>
            <a:ext cx="1008112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400" dirty="0">
              <a:solidFill>
                <a:srgbClr val="00409E"/>
              </a:solidFill>
            </a:endParaRPr>
          </a:p>
        </p:txBody>
      </p:sp>
      <p:sp>
        <p:nvSpPr>
          <p:cNvPr id="38" name="Rechthoek 37"/>
          <p:cNvSpPr/>
          <p:nvPr/>
        </p:nvSpPr>
        <p:spPr>
          <a:xfrm>
            <a:off x="4788024" y="4509120"/>
            <a:ext cx="1008112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400" dirty="0">
              <a:solidFill>
                <a:srgbClr val="00409E"/>
              </a:solidFill>
            </a:endParaRPr>
          </a:p>
        </p:txBody>
      </p:sp>
      <p:sp>
        <p:nvSpPr>
          <p:cNvPr id="39" name="Rechthoek 38"/>
          <p:cNvSpPr/>
          <p:nvPr/>
        </p:nvSpPr>
        <p:spPr>
          <a:xfrm>
            <a:off x="5868144" y="4509120"/>
            <a:ext cx="1008112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400" dirty="0">
              <a:solidFill>
                <a:srgbClr val="00409E"/>
              </a:solidFill>
            </a:endParaRPr>
          </a:p>
        </p:txBody>
      </p:sp>
      <p:sp>
        <p:nvSpPr>
          <p:cNvPr id="40" name="Rechthoek 39"/>
          <p:cNvSpPr/>
          <p:nvPr/>
        </p:nvSpPr>
        <p:spPr>
          <a:xfrm>
            <a:off x="6948264" y="4509120"/>
            <a:ext cx="1008112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400" dirty="0">
              <a:solidFill>
                <a:srgbClr val="00409E"/>
              </a:solidFill>
            </a:endParaRPr>
          </a:p>
        </p:txBody>
      </p:sp>
      <p:sp>
        <p:nvSpPr>
          <p:cNvPr id="42" name="Rechthoek 41"/>
          <p:cNvSpPr/>
          <p:nvPr/>
        </p:nvSpPr>
        <p:spPr>
          <a:xfrm>
            <a:off x="2627784" y="5085184"/>
            <a:ext cx="1008112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400" dirty="0">
              <a:solidFill>
                <a:srgbClr val="00409E"/>
              </a:solidFill>
            </a:endParaRPr>
          </a:p>
        </p:txBody>
      </p:sp>
      <p:sp>
        <p:nvSpPr>
          <p:cNvPr id="43" name="Rechthoek 42"/>
          <p:cNvSpPr/>
          <p:nvPr/>
        </p:nvSpPr>
        <p:spPr>
          <a:xfrm>
            <a:off x="3707904" y="5085184"/>
            <a:ext cx="1008112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400" dirty="0">
              <a:solidFill>
                <a:srgbClr val="00409E"/>
              </a:solidFill>
            </a:endParaRPr>
          </a:p>
        </p:txBody>
      </p:sp>
      <p:sp>
        <p:nvSpPr>
          <p:cNvPr id="44" name="Rechthoek 43"/>
          <p:cNvSpPr/>
          <p:nvPr/>
        </p:nvSpPr>
        <p:spPr>
          <a:xfrm>
            <a:off x="4788024" y="5085184"/>
            <a:ext cx="1008112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400" dirty="0">
              <a:solidFill>
                <a:srgbClr val="00409E"/>
              </a:solidFill>
            </a:endParaRPr>
          </a:p>
        </p:txBody>
      </p:sp>
      <p:sp>
        <p:nvSpPr>
          <p:cNvPr id="45" name="Rechthoek 44"/>
          <p:cNvSpPr/>
          <p:nvPr/>
        </p:nvSpPr>
        <p:spPr>
          <a:xfrm>
            <a:off x="5868144" y="5085184"/>
            <a:ext cx="1008112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400" dirty="0">
              <a:solidFill>
                <a:srgbClr val="00409E"/>
              </a:solidFill>
            </a:endParaRPr>
          </a:p>
        </p:txBody>
      </p:sp>
      <p:sp>
        <p:nvSpPr>
          <p:cNvPr id="46" name="Rechthoek 45"/>
          <p:cNvSpPr/>
          <p:nvPr/>
        </p:nvSpPr>
        <p:spPr>
          <a:xfrm>
            <a:off x="6948264" y="5085184"/>
            <a:ext cx="1008112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400" dirty="0">
              <a:solidFill>
                <a:srgbClr val="00409E"/>
              </a:solidFill>
            </a:endParaRPr>
          </a:p>
        </p:txBody>
      </p:sp>
      <p:sp>
        <p:nvSpPr>
          <p:cNvPr id="50" name="Rechthoek 49"/>
          <p:cNvSpPr/>
          <p:nvPr/>
        </p:nvSpPr>
        <p:spPr>
          <a:xfrm>
            <a:off x="1043608" y="2204864"/>
            <a:ext cx="1368152" cy="504056"/>
          </a:xfrm>
          <a:prstGeom prst="rect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 smtClean="0">
                <a:solidFill>
                  <a:schemeClr val="bg1"/>
                </a:solidFill>
              </a:rPr>
              <a:t>Product-</a:t>
            </a:r>
          </a:p>
          <a:p>
            <a:pPr algn="ctr"/>
            <a:r>
              <a:rPr lang="nl-NL" sz="1400" dirty="0" smtClean="0">
                <a:solidFill>
                  <a:schemeClr val="bg1"/>
                </a:solidFill>
              </a:rPr>
              <a:t>ontwikkeling</a:t>
            </a:r>
            <a:endParaRPr lang="nl-NL" sz="1400" dirty="0">
              <a:solidFill>
                <a:schemeClr val="bg1"/>
              </a:solidFill>
            </a:endParaRPr>
          </a:p>
        </p:txBody>
      </p:sp>
      <p:sp>
        <p:nvSpPr>
          <p:cNvPr id="51" name="Rechthoek 50"/>
          <p:cNvSpPr/>
          <p:nvPr/>
        </p:nvSpPr>
        <p:spPr>
          <a:xfrm>
            <a:off x="1043608" y="2780928"/>
            <a:ext cx="1368152" cy="504056"/>
          </a:xfrm>
          <a:prstGeom prst="rect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 smtClean="0">
                <a:solidFill>
                  <a:schemeClr val="bg1"/>
                </a:solidFill>
              </a:rPr>
              <a:t>Productie</a:t>
            </a:r>
          </a:p>
          <a:p>
            <a:pPr algn="ctr"/>
            <a:r>
              <a:rPr lang="nl-NL" sz="1400" dirty="0" smtClean="0">
                <a:solidFill>
                  <a:schemeClr val="bg1"/>
                </a:solidFill>
              </a:rPr>
              <a:t>Faciliteiten</a:t>
            </a:r>
            <a:endParaRPr lang="nl-NL" sz="1400" dirty="0">
              <a:solidFill>
                <a:schemeClr val="bg1"/>
              </a:solidFill>
            </a:endParaRPr>
          </a:p>
        </p:txBody>
      </p:sp>
      <p:sp>
        <p:nvSpPr>
          <p:cNvPr id="52" name="Rechthoek 51"/>
          <p:cNvSpPr/>
          <p:nvPr/>
        </p:nvSpPr>
        <p:spPr>
          <a:xfrm>
            <a:off x="1043608" y="3356992"/>
            <a:ext cx="1368152" cy="504056"/>
          </a:xfrm>
          <a:prstGeom prst="rect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 err="1" smtClean="0">
                <a:solidFill>
                  <a:schemeClr val="bg1"/>
                </a:solidFill>
              </a:rPr>
              <a:t>Productie-besturing</a:t>
            </a:r>
            <a:endParaRPr lang="nl-NL" sz="1400" dirty="0">
              <a:solidFill>
                <a:schemeClr val="bg1"/>
              </a:solidFill>
            </a:endParaRPr>
          </a:p>
        </p:txBody>
      </p:sp>
      <p:sp>
        <p:nvSpPr>
          <p:cNvPr id="53" name="Rechthoek 52"/>
          <p:cNvSpPr/>
          <p:nvPr/>
        </p:nvSpPr>
        <p:spPr>
          <a:xfrm>
            <a:off x="1043608" y="3933056"/>
            <a:ext cx="1368152" cy="504056"/>
          </a:xfrm>
          <a:prstGeom prst="rect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 smtClean="0">
                <a:solidFill>
                  <a:schemeClr val="bg1"/>
                </a:solidFill>
              </a:rPr>
              <a:t>Rol data</a:t>
            </a:r>
            <a:endParaRPr lang="nl-NL" sz="1400" dirty="0">
              <a:solidFill>
                <a:schemeClr val="bg1"/>
              </a:solidFill>
            </a:endParaRPr>
          </a:p>
        </p:txBody>
      </p:sp>
      <p:sp>
        <p:nvSpPr>
          <p:cNvPr id="54" name="Rechthoek 53"/>
          <p:cNvSpPr/>
          <p:nvPr/>
        </p:nvSpPr>
        <p:spPr>
          <a:xfrm>
            <a:off x="1043608" y="4509120"/>
            <a:ext cx="1368152" cy="504056"/>
          </a:xfrm>
          <a:prstGeom prst="rect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 smtClean="0">
                <a:solidFill>
                  <a:schemeClr val="bg1"/>
                </a:solidFill>
              </a:rPr>
              <a:t>Leervermogen</a:t>
            </a:r>
            <a:endParaRPr lang="nl-NL" sz="1400" dirty="0">
              <a:solidFill>
                <a:schemeClr val="bg1"/>
              </a:solidFill>
            </a:endParaRPr>
          </a:p>
        </p:txBody>
      </p:sp>
      <p:sp>
        <p:nvSpPr>
          <p:cNvPr id="55" name="Rechthoek 54"/>
          <p:cNvSpPr/>
          <p:nvPr/>
        </p:nvSpPr>
        <p:spPr>
          <a:xfrm>
            <a:off x="1043608" y="5085184"/>
            <a:ext cx="1368152" cy="504056"/>
          </a:xfrm>
          <a:prstGeom prst="rect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 err="1" smtClean="0">
                <a:solidFill>
                  <a:schemeClr val="bg1"/>
                </a:solidFill>
              </a:rPr>
              <a:t>Etc</a:t>
            </a:r>
            <a:endParaRPr lang="nl-NL" sz="1400" dirty="0">
              <a:solidFill>
                <a:schemeClr val="bg1"/>
              </a:solidFill>
            </a:endParaRPr>
          </a:p>
        </p:txBody>
      </p:sp>
      <p:sp>
        <p:nvSpPr>
          <p:cNvPr id="56" name="Titel 1"/>
          <p:cNvSpPr txBox="1">
            <a:spLocks/>
          </p:cNvSpPr>
          <p:nvPr/>
        </p:nvSpPr>
        <p:spPr>
          <a:xfrm>
            <a:off x="1043608" y="367547"/>
            <a:ext cx="7704855" cy="777875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5400" b="1" dirty="0" err="1" smtClean="0">
                <a:solidFill>
                  <a:srgbClr val="00409E"/>
                </a:solidFill>
              </a:rPr>
              <a:t>RoSF</a:t>
            </a:r>
            <a:r>
              <a:rPr lang="en-US" sz="5400" b="1" dirty="0" smtClean="0">
                <a:solidFill>
                  <a:srgbClr val="00409E"/>
                </a:solidFill>
              </a:rPr>
              <a:t> Assessment</a:t>
            </a:r>
            <a:endParaRPr lang="en-US" sz="5400" b="1" dirty="0" smtClean="0">
              <a:solidFill>
                <a:srgbClr val="00409E"/>
              </a:solidFill>
            </a:endParaRPr>
          </a:p>
        </p:txBody>
      </p:sp>
      <p:sp>
        <p:nvSpPr>
          <p:cNvPr id="57" name="Titel 1"/>
          <p:cNvSpPr txBox="1">
            <a:spLocks/>
          </p:cNvSpPr>
          <p:nvPr/>
        </p:nvSpPr>
        <p:spPr>
          <a:xfrm>
            <a:off x="1066439" y="5805264"/>
            <a:ext cx="7704855" cy="777875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en-US" sz="2000" b="1" dirty="0" err="1" smtClean="0">
                <a:solidFill>
                  <a:srgbClr val="00409E"/>
                </a:solidFill>
              </a:rPr>
              <a:t>Nivaus</a:t>
            </a:r>
            <a:r>
              <a:rPr lang="en-US" sz="2000" b="1" dirty="0" smtClean="0">
                <a:solidFill>
                  <a:srgbClr val="00409E"/>
                </a:solidFill>
              </a:rPr>
              <a:t> </a:t>
            </a:r>
            <a:r>
              <a:rPr lang="en-US" sz="2000" b="1" dirty="0" err="1" smtClean="0">
                <a:solidFill>
                  <a:srgbClr val="00409E"/>
                </a:solidFill>
              </a:rPr>
              <a:t>beoordelen</a:t>
            </a:r>
            <a:r>
              <a:rPr lang="en-US" sz="2000" b="1" dirty="0" smtClean="0">
                <a:solidFill>
                  <a:srgbClr val="00409E"/>
                </a:solidFill>
              </a:rPr>
              <a:t>, </a:t>
            </a:r>
            <a:r>
              <a:rPr lang="en-US" sz="2000" b="1" dirty="0" err="1" smtClean="0">
                <a:solidFill>
                  <a:srgbClr val="00409E"/>
                </a:solidFill>
              </a:rPr>
              <a:t>vergelijken</a:t>
            </a:r>
            <a:r>
              <a:rPr lang="en-US" sz="2000" b="1" dirty="0" smtClean="0">
                <a:solidFill>
                  <a:srgbClr val="00409E"/>
                </a:solidFill>
              </a:rPr>
              <a:t>, next steps </a:t>
            </a:r>
            <a:r>
              <a:rPr lang="en-US" sz="2000" b="1" dirty="0" err="1" smtClean="0">
                <a:solidFill>
                  <a:srgbClr val="00409E"/>
                </a:solidFill>
              </a:rPr>
              <a:t>indentificeren</a:t>
            </a:r>
            <a:endParaRPr lang="en-US" sz="2000" b="1" dirty="0" smtClean="0">
              <a:solidFill>
                <a:srgbClr val="00409E"/>
              </a:solidFill>
            </a:endParaRPr>
          </a:p>
          <a:p>
            <a:pPr algn="l" fontAlgn="auto">
              <a:spcAft>
                <a:spcPts val="0"/>
              </a:spcAft>
            </a:pPr>
            <a:r>
              <a:rPr lang="en-US" sz="2000" b="1" dirty="0" err="1" smtClean="0">
                <a:solidFill>
                  <a:srgbClr val="00409E"/>
                </a:solidFill>
              </a:rPr>
              <a:t>Afspraak</a:t>
            </a:r>
            <a:r>
              <a:rPr lang="en-US" sz="2000" b="1" dirty="0" smtClean="0">
                <a:solidFill>
                  <a:srgbClr val="00409E"/>
                </a:solidFill>
              </a:rPr>
              <a:t>: </a:t>
            </a:r>
            <a:r>
              <a:rPr lang="en-US" sz="2000" b="1" dirty="0" err="1" smtClean="0">
                <a:solidFill>
                  <a:srgbClr val="00409E"/>
                </a:solidFill>
              </a:rPr>
              <a:t>standaard</a:t>
            </a:r>
            <a:r>
              <a:rPr lang="en-US" sz="2000" b="1" dirty="0" smtClean="0">
                <a:solidFill>
                  <a:srgbClr val="00409E"/>
                </a:solidFill>
              </a:rPr>
              <a:t> </a:t>
            </a:r>
            <a:r>
              <a:rPr lang="en-US" sz="2000" b="1" dirty="0" err="1" smtClean="0">
                <a:solidFill>
                  <a:srgbClr val="00409E"/>
                </a:solidFill>
              </a:rPr>
              <a:t>meetlat</a:t>
            </a:r>
            <a:r>
              <a:rPr lang="en-US" sz="2000" b="1" dirty="0" smtClean="0">
                <a:solidFill>
                  <a:srgbClr val="00409E"/>
                </a:solidFill>
              </a:rPr>
              <a:t>, </a:t>
            </a:r>
            <a:r>
              <a:rPr lang="en-US" sz="2000" b="1" dirty="0" err="1" smtClean="0">
                <a:solidFill>
                  <a:srgbClr val="00409E"/>
                </a:solidFill>
              </a:rPr>
              <a:t>nationaal</a:t>
            </a:r>
            <a:r>
              <a:rPr lang="en-US" sz="2000" b="1" dirty="0" smtClean="0">
                <a:solidFill>
                  <a:srgbClr val="00409E"/>
                </a:solidFill>
              </a:rPr>
              <a:t> </a:t>
            </a:r>
            <a:r>
              <a:rPr lang="en-US" sz="2000" b="1" dirty="0" err="1" smtClean="0">
                <a:solidFill>
                  <a:srgbClr val="00409E"/>
                </a:solidFill>
              </a:rPr>
              <a:t>uitrollen</a:t>
            </a:r>
            <a:endParaRPr lang="en-US" sz="2000" b="1" dirty="0" smtClean="0">
              <a:solidFill>
                <a:srgbClr val="00409E"/>
              </a:solidFill>
            </a:endParaRPr>
          </a:p>
        </p:txBody>
      </p:sp>
      <p:sp>
        <p:nvSpPr>
          <p:cNvPr id="58" name="Tekstvak 57"/>
          <p:cNvSpPr txBox="1"/>
          <p:nvPr/>
        </p:nvSpPr>
        <p:spPr>
          <a:xfrm rot="19880733">
            <a:off x="2880486" y="3093738"/>
            <a:ext cx="407675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8800" dirty="0" smtClean="0"/>
              <a:t>Invullen</a:t>
            </a:r>
            <a:endParaRPr lang="nl-NL" sz="8800" dirty="0"/>
          </a:p>
        </p:txBody>
      </p:sp>
      <p:sp>
        <p:nvSpPr>
          <p:cNvPr id="59" name="Ovaal 58"/>
          <p:cNvSpPr/>
          <p:nvPr/>
        </p:nvSpPr>
        <p:spPr>
          <a:xfrm>
            <a:off x="6516216" y="260648"/>
            <a:ext cx="2627784" cy="6768752"/>
          </a:xfrm>
          <a:prstGeom prst="ellipse">
            <a:avLst/>
          </a:prstGeom>
          <a:noFill/>
          <a:ln w="38100">
            <a:solidFill>
              <a:srgbClr val="0040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831873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4282"/>
            <a:ext cx="1541127" cy="1404138"/>
          </a:xfrm>
          <a:prstGeom prst="rect">
            <a:avLst/>
          </a:prstGeom>
        </p:spPr>
      </p:pic>
      <p:sp>
        <p:nvSpPr>
          <p:cNvPr id="10" name="Titel 1"/>
          <p:cNvSpPr txBox="1">
            <a:spLocks/>
          </p:cNvSpPr>
          <p:nvPr/>
        </p:nvSpPr>
        <p:spPr bwMode="auto">
          <a:xfrm>
            <a:off x="28129" y="3789057"/>
            <a:ext cx="8936359" cy="151215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ill Sans MT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ill Sans MT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ill Sans MT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ill Sans MT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ill Sans MT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r>
              <a:rPr lang="en-US" sz="8000" smtClean="0">
                <a:solidFill>
                  <a:srgbClr val="00409E"/>
                </a:solidFill>
              </a:rPr>
              <a:t>Aan welke criteria moet de Smart Factory voldoen?</a:t>
            </a:r>
            <a:endParaRPr lang="en-US" sz="6000" smtClean="0">
              <a:solidFill>
                <a:srgbClr val="00409E"/>
              </a:solidFill>
            </a:endParaRPr>
          </a:p>
        </p:txBody>
      </p:sp>
      <p:pic>
        <p:nvPicPr>
          <p:cNvPr id="4" name="Picture 2" descr="Afbeeldingsresultaat voor Gele briefj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7733" y="116632"/>
            <a:ext cx="1828800" cy="1543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1330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1422597" cy="1296144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4720926"/>
            <a:ext cx="8263236" cy="1084338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4988" y="2033684"/>
            <a:ext cx="1533191" cy="18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03" y="2195248"/>
            <a:ext cx="3641077" cy="1662486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2492895"/>
            <a:ext cx="2089229" cy="1067191"/>
          </a:xfrm>
          <a:prstGeom prst="rect">
            <a:avLst/>
          </a:prstGeom>
        </p:spPr>
      </p:pic>
      <p:cxnSp>
        <p:nvCxnSpPr>
          <p:cNvPr id="4" name="Rechte verbindingslijn 3"/>
          <p:cNvCxnSpPr/>
          <p:nvPr/>
        </p:nvCxnSpPr>
        <p:spPr>
          <a:xfrm>
            <a:off x="266403" y="1916832"/>
            <a:ext cx="8554069" cy="0"/>
          </a:xfrm>
          <a:prstGeom prst="line">
            <a:avLst/>
          </a:prstGeom>
          <a:ln w="38100">
            <a:solidFill>
              <a:srgbClr val="00409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12"/>
          <p:cNvCxnSpPr/>
          <p:nvPr/>
        </p:nvCxnSpPr>
        <p:spPr>
          <a:xfrm>
            <a:off x="251520" y="4005064"/>
            <a:ext cx="8554069" cy="0"/>
          </a:xfrm>
          <a:prstGeom prst="line">
            <a:avLst/>
          </a:prstGeom>
          <a:ln w="38100">
            <a:solidFill>
              <a:srgbClr val="00409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6076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4282"/>
            <a:ext cx="1541127" cy="1404138"/>
          </a:xfrm>
          <a:prstGeom prst="rect">
            <a:avLst/>
          </a:prstGeom>
        </p:spPr>
      </p:pic>
      <p:sp>
        <p:nvSpPr>
          <p:cNvPr id="10" name="Titel 1"/>
          <p:cNvSpPr txBox="1">
            <a:spLocks/>
          </p:cNvSpPr>
          <p:nvPr/>
        </p:nvSpPr>
        <p:spPr bwMode="auto">
          <a:xfrm>
            <a:off x="28129" y="3357009"/>
            <a:ext cx="8936359" cy="151215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ill Sans MT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ill Sans MT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ill Sans MT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ill Sans MT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ill Sans MT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endParaRPr lang="en-US" sz="4800" smtClean="0">
              <a:solidFill>
                <a:srgbClr val="00409E"/>
              </a:solidFill>
            </a:endParaRPr>
          </a:p>
          <a:p>
            <a:pPr algn="l"/>
            <a:r>
              <a:rPr lang="en-US" sz="6600" smtClean="0">
                <a:solidFill>
                  <a:srgbClr val="00409E"/>
                </a:solidFill>
              </a:rPr>
              <a:t>Intro RoSF</a:t>
            </a:r>
          </a:p>
          <a:p>
            <a:pPr algn="l"/>
            <a:r>
              <a:rPr lang="en-US" sz="6600" smtClean="0">
                <a:solidFill>
                  <a:srgbClr val="00409E"/>
                </a:solidFill>
              </a:rPr>
              <a:t>Businesscases</a:t>
            </a:r>
          </a:p>
          <a:p>
            <a:pPr algn="l"/>
            <a:r>
              <a:rPr lang="en-US" sz="6600" smtClean="0">
                <a:solidFill>
                  <a:srgbClr val="00409E"/>
                </a:solidFill>
              </a:rPr>
              <a:t>STT &amp; Plantronics</a:t>
            </a:r>
          </a:p>
          <a:p>
            <a:pPr algn="l"/>
            <a:r>
              <a:rPr lang="en-US" sz="6600" smtClean="0">
                <a:solidFill>
                  <a:srgbClr val="00409E"/>
                </a:solidFill>
              </a:rPr>
              <a:t>Input Assessment!</a:t>
            </a:r>
          </a:p>
          <a:p>
            <a:pPr algn="l"/>
            <a:endParaRPr lang="en-US" sz="6600" smtClean="0">
              <a:solidFill>
                <a:srgbClr val="00409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20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/>
          <p:cNvSpPr txBox="1">
            <a:spLocks/>
          </p:cNvSpPr>
          <p:nvPr/>
        </p:nvSpPr>
        <p:spPr bwMode="auto">
          <a:xfrm>
            <a:off x="2473350" y="332656"/>
            <a:ext cx="6347122" cy="777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ill Sans MT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ill Sans MT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ill Sans MT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ill Sans MT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ill Sans MT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r"/>
            <a:r>
              <a:rPr lang="en-US" sz="6600" smtClean="0">
                <a:solidFill>
                  <a:srgbClr val="00409E"/>
                </a:solidFill>
              </a:rPr>
              <a:t>www.rosf.nl</a:t>
            </a:r>
            <a:endParaRPr lang="en-US" sz="6600" dirty="0">
              <a:solidFill>
                <a:srgbClr val="00409E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907" y="2420888"/>
            <a:ext cx="8508565" cy="3927523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4282"/>
            <a:ext cx="1392428" cy="126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772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1"/>
          <p:cNvSpPr txBox="1">
            <a:spLocks/>
          </p:cNvSpPr>
          <p:nvPr/>
        </p:nvSpPr>
        <p:spPr bwMode="auto">
          <a:xfrm>
            <a:off x="179513" y="620688"/>
            <a:ext cx="8964488" cy="62373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ill Sans MT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ill Sans MT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ill Sans MT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ill Sans MT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ill Sans MT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marL="357188" indent="-357188" algn="l">
              <a:buFont typeface="Arial" panose="020B0604020202020204" pitchFamily="34" charset="0"/>
              <a:buChar char="•"/>
            </a:pPr>
            <a:r>
              <a:rPr lang="en-US" sz="4800" smtClean="0">
                <a:solidFill>
                  <a:srgbClr val="00409E"/>
                </a:solidFill>
              </a:rPr>
              <a:t>40 partners</a:t>
            </a:r>
          </a:p>
          <a:p>
            <a:pPr marL="357188" indent="-357188" algn="l">
              <a:buFont typeface="Arial" panose="020B0604020202020204" pitchFamily="34" charset="0"/>
              <a:buChar char="•"/>
            </a:pPr>
            <a:r>
              <a:rPr lang="en-US" sz="4800" smtClean="0">
                <a:solidFill>
                  <a:srgbClr val="00409E"/>
                </a:solidFill>
              </a:rPr>
              <a:t>Grootste Fieldlab Nationale  Smart Industry Agenda</a:t>
            </a:r>
          </a:p>
          <a:p>
            <a:pPr marL="357188" indent="-357188" algn="l">
              <a:buFont typeface="Arial" panose="020B0604020202020204" pitchFamily="34" charset="0"/>
              <a:buChar char="•"/>
            </a:pPr>
            <a:r>
              <a:rPr lang="en-US" sz="4800" smtClean="0">
                <a:solidFill>
                  <a:srgbClr val="00409E"/>
                </a:solidFill>
              </a:rPr>
              <a:t>Business Development – ecostructuur en Branding</a:t>
            </a:r>
          </a:p>
          <a:p>
            <a:pPr marL="357188" indent="-357188" algn="l">
              <a:buFont typeface="Arial" panose="020B0604020202020204" pitchFamily="34" charset="0"/>
              <a:buChar char="•"/>
            </a:pPr>
            <a:r>
              <a:rPr lang="en-US" sz="4800" smtClean="0">
                <a:solidFill>
                  <a:srgbClr val="00409E"/>
                </a:solidFill>
              </a:rPr>
              <a:t>Budget </a:t>
            </a:r>
            <a:r>
              <a:rPr lang="en-US" sz="4800">
                <a:solidFill>
                  <a:srgbClr val="00409E"/>
                </a:solidFill>
              </a:rPr>
              <a:t>21 mio Euro (1e fase</a:t>
            </a:r>
            <a:r>
              <a:rPr lang="en-US" sz="4800" smtClean="0">
                <a:solidFill>
                  <a:srgbClr val="00409E"/>
                </a:solidFill>
              </a:rPr>
              <a:t>)</a:t>
            </a:r>
          </a:p>
          <a:p>
            <a:pPr marL="357188" indent="-357188" algn="l">
              <a:buFont typeface="Arial" panose="020B0604020202020204" pitchFamily="34" charset="0"/>
              <a:buChar char="•"/>
            </a:pPr>
            <a:r>
              <a:rPr lang="en-US" sz="4800" smtClean="0">
                <a:solidFill>
                  <a:srgbClr val="00409E"/>
                </a:solidFill>
              </a:rPr>
              <a:t>Synergie, spin-offs, van consortium naar community</a:t>
            </a:r>
            <a:endParaRPr lang="en-US" sz="4800">
              <a:solidFill>
                <a:srgbClr val="00409E"/>
              </a:solidFill>
            </a:endParaRPr>
          </a:p>
          <a:p>
            <a:endParaRPr lang="en-US" sz="4800" smtClean="0">
              <a:solidFill>
                <a:srgbClr val="00409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3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0" y="-13122"/>
            <a:ext cx="9144000" cy="6858000"/>
          </a:xfrm>
          <a:prstGeom prst="rect">
            <a:avLst/>
          </a:prstGeom>
          <a:solidFill>
            <a:srgbClr val="FF9933"/>
          </a:solidFill>
          <a:ln>
            <a:solidFill>
              <a:srgbClr val="FF993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2513" y="188640"/>
            <a:ext cx="5179967" cy="6574573"/>
          </a:xfrm>
          <a:prstGeom prst="rect">
            <a:avLst/>
          </a:prstGeom>
        </p:spPr>
      </p:pic>
      <p:sp>
        <p:nvSpPr>
          <p:cNvPr id="4" name="Titel 1"/>
          <p:cNvSpPr txBox="1">
            <a:spLocks/>
          </p:cNvSpPr>
          <p:nvPr/>
        </p:nvSpPr>
        <p:spPr>
          <a:xfrm>
            <a:off x="179512" y="332656"/>
            <a:ext cx="3388986" cy="4248472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en-US" b="1" smtClean="0">
                <a:solidFill>
                  <a:srgbClr val="00409E"/>
                </a:solidFill>
              </a:rPr>
              <a:t>Your journey to the Region of Smart Factories</a:t>
            </a:r>
          </a:p>
          <a:p>
            <a:pPr algn="l" fontAlgn="auto">
              <a:spcAft>
                <a:spcPts val="0"/>
              </a:spcAft>
            </a:pPr>
            <a:endParaRPr lang="en-US" sz="3200" b="1">
              <a:solidFill>
                <a:srgbClr val="00409E"/>
              </a:solidFill>
            </a:endParaRPr>
          </a:p>
          <a:p>
            <a:pPr algn="l" fontAlgn="auto">
              <a:spcAft>
                <a:spcPts val="0"/>
              </a:spcAft>
            </a:pPr>
            <a:r>
              <a:rPr lang="en-US" sz="2800" b="1" smtClean="0">
                <a:solidFill>
                  <a:srgbClr val="00409E"/>
                </a:solidFill>
              </a:rPr>
              <a:t>Virtual Reality</a:t>
            </a:r>
          </a:p>
        </p:txBody>
      </p:sp>
    </p:spTree>
    <p:extLst>
      <p:ext uri="{BB962C8B-B14F-4D97-AF65-F5344CB8AC3E}">
        <p14:creationId xmlns:p14="http://schemas.microsoft.com/office/powerpoint/2010/main" val="265192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8031"/>
    </mc:Choice>
    <mc:Fallback xmlns="">
      <p:transition advTm="8031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772816"/>
            <a:ext cx="8691590" cy="3600400"/>
          </a:xfrm>
          <a:prstGeom prst="rect">
            <a:avLst/>
          </a:prstGeom>
        </p:spPr>
      </p:pic>
      <p:sp>
        <p:nvSpPr>
          <p:cNvPr id="3" name="Rechthoek 2"/>
          <p:cNvSpPr/>
          <p:nvPr/>
        </p:nvSpPr>
        <p:spPr>
          <a:xfrm>
            <a:off x="251520" y="1772816"/>
            <a:ext cx="2592288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05793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7734"/>
    </mc:Choice>
    <mc:Fallback xmlns="">
      <p:transition advTm="7734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0"/>
            <a:ext cx="9640167" cy="6453336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4282"/>
            <a:ext cx="1541127" cy="1404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438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7705"/>
    </mc:Choice>
    <mc:Fallback xmlns="">
      <p:transition advTm="7705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2"/>
  <p:tag name="SHAPESETCLASSNAME" val="TitleSlide"/>
  <p:tag name="COLORSETGROUPCLASSNAME" val="ColorSetGroupLight"/>
  <p:tag name="FONTSETGROUPCLASSNAME" val="FontSetGroup2"/>
  <p:tag name="SHAPECLASSNAME" val="PhilipsLogoLarge"/>
  <p:tag name="SHAPECLASSFILE" val="PHLRTR2$C.gif"/>
  <p:tag name="SHAPECLASSPROTECTIONTYPE" val="3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SlideFooterFont"/>
  <p:tag name="FONTSETCLASSNAME" val="FontSet1"/>
  <p:tag name="COLORS" val="-2;-2;-2;-2;SlideFooterFontColor;-2"/>
  <p:tag name="COLORSETCLASSNAME" val="ColorSet1"/>
  <p:tag name="SCRIPT" val="1"/>
  <p:tag name="FIELDS" val="DIVISION;CONTENTOWNER;DATE;ISONUMBER;"/>
  <p:tag name="MLI" val="1"/>
  <p:tag name="SHAPESETGROUPCLASSNAME" val="ShapeSetGroup2"/>
  <p:tag name="SHAPESETCLASSNAME" val="Slide"/>
  <p:tag name="COLORSETGROUPCLASSNAME" val="ColorSetGroupLight"/>
  <p:tag name="FONTSETGROUPCLASSNAME" val="FontSetGroup2"/>
  <p:tag name="SHAPECLASSNAME" val="Footer"/>
  <p:tag name="SHAPECLASSPROTECTIONTYPE" val="4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SlideTitleFont"/>
  <p:tag name="FONTSETCLASSNAME" val="FontSet1"/>
  <p:tag name="COLORSETCLASSNAME" val="ColorSet1"/>
  <p:tag name="MLI" val="1"/>
  <p:tag name="SHAPESETGROUPCLASSNAME" val="ShapeSetGroup2"/>
  <p:tag name="SHAPESETCLASSNAME" val="Slide"/>
  <p:tag name="COLORSETGROUPCLASSNAME" val="ColorSetGroupLight"/>
  <p:tag name="FONTSETGROUPCLASSNAME" val="FontSetGroup2"/>
  <p:tag name="SHAPECLASSNAME" val="TitleOnSlide"/>
  <p:tag name="SHAPECLASSPROTECTIONTYPE" val="0"/>
  <p:tag name="COLORS" val="-2;-2;-2;-2;SlideTitleFontColor;-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MLI" val="1"/>
  <p:tag name="SHAPESETGROUPCLASSNAME" val="ShapeSetGroup2"/>
  <p:tag name="SHAPESETCLASSNAME" val="Slide"/>
  <p:tag name="COLORSETGROUPCLASSNAME" val="ColorSetGroupLight"/>
  <p:tag name="FONTSETGROUPCLASSNAME" val="FontSetGroup2"/>
  <p:tag name="SHAPECLASSNAME" val="LargeTextBox"/>
  <p:tag name="SHAPECLASSPROTECTIONTYPE" val="0"/>
  <p:tag name="COLORS" val="-2;-2;-2;-2;SlideTextFontColor;-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1.9|2|5.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2.9|2.9|2.6|2.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1.8|1.9|1.8|1.9|1.9|1.8|1.9|1.9|1.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1.8|1.9|1.8|1.9|1.9|1.8|1.9|1.9|1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SlideTitleFont"/>
  <p:tag name="FONTSETCLASSNAME" val="FontSet1"/>
  <p:tag name="COLORSETCLASSNAME" val="ColorSet1"/>
  <p:tag name="MLI" val="1"/>
  <p:tag name="SHAPESETGROUPCLASSNAME" val="ShapeSetGroup2"/>
  <p:tag name="SHAPESETCLASSNAME" val="Slide"/>
  <p:tag name="COLORSETGROUPCLASSNAME" val="ColorSetGroupLight"/>
  <p:tag name="FONTSETGROUPCLASSNAME" val="FontSetGroup2"/>
  <p:tag name="SHAPECLASSNAME" val="TitleOnSlide"/>
  <p:tag name="SHAPECLASSPROTECTIONTYPE" val="0"/>
  <p:tag name="COLORS" val="-2;-2;-2;-2;SlideTitleFontColor;-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MLI" val="1"/>
  <p:tag name="SHAPESETGROUPCLASSNAME" val="ShapeSetGroup2"/>
  <p:tag name="SHAPESETCLASSNAME" val="Slide"/>
  <p:tag name="COLORSETGROUPCLASSNAME" val="ColorSetGroupLight"/>
  <p:tag name="FONTSETGROUPCLASSNAME" val="FontSetGroup2"/>
  <p:tag name="SHAPECLASSNAME" val="LargeTextBox"/>
  <p:tag name="SHAPECLASSPROTECTIONTYPE" val="0"/>
  <p:tag name="COLORS" val="-2;-2;-2;-2;SlideTextFontColor;-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SlideFooterFont"/>
  <p:tag name="FONTSETCLASSNAME" val="FontSet1"/>
  <p:tag name="COLORS" val="-2;-2;-2;-2;SlideColor;-2"/>
  <p:tag name="COLORSETCLASSNAME" val="ColorSet1"/>
  <p:tag name="MLI" val="1"/>
  <p:tag name="SHAPESETGROUPCLASSNAME" val="ShapeSetGroup2"/>
  <p:tag name="SHAPESETCLASSNAME" val="TitleSlide"/>
  <p:tag name="COLORSETGROUPCLASSNAME" val="ColorSetGroupLight"/>
  <p:tag name="FONTSETGROUPCLASSNAME" val="FontSetGroup2"/>
  <p:tag name="SHAPECLASSNAME" val="HiddenFooter"/>
  <p:tag name="SHAPECLASSPROTECTIONTYPE" val="3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TitleDescFont"/>
  <p:tag name="FONTSETCLASSNAME" val="FontSet1"/>
  <p:tag name="COLORS" val="-2;-2;-2;-2;SlideColor;-2"/>
  <p:tag name="COLORSETCLASSNAME" val="ColorSet1"/>
  <p:tag name="MLI" val="1"/>
  <p:tag name="SHAPESETGROUPCLASSNAME" val="ShapeSetGroup2"/>
  <p:tag name="SHAPESETCLASSNAME" val="TitleSlide"/>
  <p:tag name="COLORSETGROUPCLASSNAME" val="ColorSetGroupLight"/>
  <p:tag name="FONTSETGROUPCLASSNAME" val="FontSetGroup2"/>
  <p:tag name="SHAPECLASSNAME" val="HiddenDate"/>
  <p:tag name="SHAPECLASSPROTECTIONTYPE" val="3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SlidePageNumberFont"/>
  <p:tag name="FONTSETCLASSNAME" val="FontSet1"/>
  <p:tag name="COLORS" val="-2;-2;-2;-2;SlideColor;-2"/>
  <p:tag name="COLORSETCLASSNAME" val="ColorSet1"/>
  <p:tag name="MLI" val="1"/>
  <p:tag name="SHAPESETGROUPCLASSNAME" val="ShapeSetGroup2"/>
  <p:tag name="SHAPESETCLASSNAME" val="TitleSlide"/>
  <p:tag name="COLORSETGROUPCLASSNAME" val="ColorSetGroupLight"/>
  <p:tag name="FONTSETGROUPCLASSNAME" val="FontSetGroup2"/>
  <p:tag name="SHAPECLASSNAME" val="HiddenPageNumber"/>
  <p:tag name="SHAPECLASSPROTECTIONTYPE" val="3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2"/>
  <p:tag name="SHAPESETCLASSNAME" val="Slide"/>
  <p:tag name="COLORSETGROUPCLASSNAME" val="ColorSetGroupLight"/>
  <p:tag name="FONTSETGROUPCLASSNAME" val="FontSetGroup2"/>
  <p:tag name="SHAPECLASSNAME" val="Topliner"/>
  <p:tag name="SHAPECLASSFILE" val="SHLBG2C$C.gif"/>
  <p:tag name="SHAPECLASSPROTECTIONTYPE" val="3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2"/>
  <p:tag name="SHAPESETCLASSNAME" val="Slide"/>
  <p:tag name="COLORSETGROUPCLASSNAME" val="ColorSetGroupLight"/>
  <p:tag name="FONTSETGROUPCLASSNAME" val="FontSetGroup2"/>
  <p:tag name="SHAPECLASSNAME" val="PhilipsLogo"/>
  <p:tag name="SHAPECLASSFILE" val="PHSMTR2$C.gif"/>
  <p:tag name="SHAPECLASSPROTECTIONTYPE" val="3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SlideAddInfoFont"/>
  <p:tag name="FONTSETCLASSNAME" val="FontSet1"/>
  <p:tag name="COLORS" val="-2;-2;-2;-2;SlideFooterFontColor;-2"/>
  <p:tag name="COLORSETCLASSNAME" val="ColorSet1"/>
  <p:tag name="SCRIPT" val="1"/>
  <p:tag name="FIELDS" val="ADDINFO;"/>
  <p:tag name="MLI" val="1"/>
  <p:tag name="SHAPESETGROUPCLASSNAME" val="ShapeSetGroup2"/>
  <p:tag name="SHAPESETCLASSNAME" val="Slide"/>
  <p:tag name="COLORSETGROUPCLASSNAME" val="ColorSetGroupLight"/>
  <p:tag name="FONTSETGROUPCLASSNAME" val="FontSetGroup2"/>
  <p:tag name="SHAPECLASSNAME" val="AdditonalInformations"/>
  <p:tag name="SHAPECLASSPROTECTIONTYPE" val="47"/>
</p:tagLst>
</file>

<file path=ppt/theme/theme1.xml><?xml version="1.0" encoding="utf-8"?>
<a:theme xmlns:a="http://schemas.openxmlformats.org/drawingml/2006/main" name="Standaardontwerp">
  <a:themeElements>
    <a:clrScheme name="Standaardontwer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ardontwer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ard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9EA1B2"/>
      </a:lt2>
      <a:accent1>
        <a:srgbClr val="C1E3EB"/>
      </a:accent1>
      <a:accent2>
        <a:srgbClr val="69C3DA"/>
      </a:accent2>
      <a:accent3>
        <a:srgbClr val="FFFFFF"/>
      </a:accent3>
      <a:accent4>
        <a:srgbClr val="000000"/>
      </a:accent4>
      <a:accent5>
        <a:srgbClr val="DDEFF3"/>
      </a:accent5>
      <a:accent6>
        <a:srgbClr val="5EB0C5"/>
      </a:accent6>
      <a:hlink>
        <a:srgbClr val="FFBB57"/>
      </a:hlink>
      <a:folHlink>
        <a:srgbClr val="005AFF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9EA1B2"/>
        </a:lt2>
        <a:accent1>
          <a:srgbClr val="C1E3EB"/>
        </a:accent1>
        <a:accent2>
          <a:srgbClr val="69C3DA"/>
        </a:accent2>
        <a:accent3>
          <a:srgbClr val="FFFFFF"/>
        </a:accent3>
        <a:accent4>
          <a:srgbClr val="000000"/>
        </a:accent4>
        <a:accent5>
          <a:srgbClr val="DDEFF3"/>
        </a:accent5>
        <a:accent6>
          <a:srgbClr val="5EB0C5"/>
        </a:accent6>
        <a:hlink>
          <a:srgbClr val="FFBB57"/>
        </a:hlink>
        <a:folHlink>
          <a:srgbClr val="005A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7_Default Design">
  <a:themeElements>
    <a:clrScheme name="7_Default Design 1">
      <a:dk1>
        <a:srgbClr val="000000"/>
      </a:dk1>
      <a:lt1>
        <a:srgbClr val="FFFFFF"/>
      </a:lt1>
      <a:dk2>
        <a:srgbClr val="000000"/>
      </a:dk2>
      <a:lt2>
        <a:srgbClr val="9EA1B2"/>
      </a:lt2>
      <a:accent1>
        <a:srgbClr val="C1E3EB"/>
      </a:accent1>
      <a:accent2>
        <a:srgbClr val="69C3DA"/>
      </a:accent2>
      <a:accent3>
        <a:srgbClr val="FFFFFF"/>
      </a:accent3>
      <a:accent4>
        <a:srgbClr val="000000"/>
      </a:accent4>
      <a:accent5>
        <a:srgbClr val="DDEFF3"/>
      </a:accent5>
      <a:accent6>
        <a:srgbClr val="5EB0C5"/>
      </a:accent6>
      <a:hlink>
        <a:srgbClr val="FFBB57"/>
      </a:hlink>
      <a:folHlink>
        <a:srgbClr val="005AFF"/>
      </a:folHlink>
    </a:clrScheme>
    <a:fontScheme name="7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Default Design 1">
        <a:dk1>
          <a:srgbClr val="000000"/>
        </a:dk1>
        <a:lt1>
          <a:srgbClr val="FFFFFF"/>
        </a:lt1>
        <a:dk2>
          <a:srgbClr val="000000"/>
        </a:dk2>
        <a:lt2>
          <a:srgbClr val="9EA1B2"/>
        </a:lt2>
        <a:accent1>
          <a:srgbClr val="C1E3EB"/>
        </a:accent1>
        <a:accent2>
          <a:srgbClr val="69C3DA"/>
        </a:accent2>
        <a:accent3>
          <a:srgbClr val="FFFFFF"/>
        </a:accent3>
        <a:accent4>
          <a:srgbClr val="000000"/>
        </a:accent4>
        <a:accent5>
          <a:srgbClr val="DDEFF3"/>
        </a:accent5>
        <a:accent6>
          <a:srgbClr val="5EB0C5"/>
        </a:accent6>
        <a:hlink>
          <a:srgbClr val="FFBB57"/>
        </a:hlink>
        <a:folHlink>
          <a:srgbClr val="005A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Aangepast ontwer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presentatie S4S-271108</Template>
  <TotalTime>72651</TotalTime>
  <Words>334</Words>
  <Application>Microsoft Office PowerPoint</Application>
  <PresentationFormat>Diavoorstelling (4:3)</PresentationFormat>
  <Paragraphs>113</Paragraphs>
  <Slides>21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4</vt:i4>
      </vt:variant>
      <vt:variant>
        <vt:lpstr>Diatitels</vt:lpstr>
      </vt:variant>
      <vt:variant>
        <vt:i4>21</vt:i4>
      </vt:variant>
    </vt:vector>
  </HeadingPairs>
  <TitlesOfParts>
    <vt:vector size="29" baseType="lpstr">
      <vt:lpstr>Arial</vt:lpstr>
      <vt:lpstr>Calibri</vt:lpstr>
      <vt:lpstr>Gill Sans MT</vt:lpstr>
      <vt:lpstr>Times New Roman</vt:lpstr>
      <vt:lpstr>Standaardontwerp</vt:lpstr>
      <vt:lpstr>2_Default Design</vt:lpstr>
      <vt:lpstr>7_Default Design</vt:lpstr>
      <vt:lpstr>Aangepast ontwerp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-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Hans Praat</dc:creator>
  <cp:lastModifiedBy>Gebruiker</cp:lastModifiedBy>
  <cp:revision>1117</cp:revision>
  <cp:lastPrinted>2016-09-07T07:20:53Z</cp:lastPrinted>
  <dcterms:created xsi:type="dcterms:W3CDTF">2007-02-21T15:05:09Z</dcterms:created>
  <dcterms:modified xsi:type="dcterms:W3CDTF">2016-10-25T04:00:41Z</dcterms:modified>
</cp:coreProperties>
</file>